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73" r:id="rId3"/>
    <p:sldId id="466" r:id="rId4"/>
    <p:sldId id="465" r:id="rId5"/>
    <p:sldId id="317" r:id="rId6"/>
    <p:sldId id="459" r:id="rId7"/>
    <p:sldId id="444" r:id="rId8"/>
    <p:sldId id="464" r:id="rId9"/>
    <p:sldId id="330" r:id="rId10"/>
    <p:sldId id="453" r:id="rId11"/>
    <p:sldId id="462" r:id="rId12"/>
    <p:sldId id="406" r:id="rId13"/>
    <p:sldId id="460" r:id="rId14"/>
    <p:sldId id="407" r:id="rId15"/>
    <p:sldId id="479" r:id="rId16"/>
    <p:sldId id="440" r:id="rId17"/>
    <p:sldId id="463" r:id="rId18"/>
    <p:sldId id="481" r:id="rId19"/>
    <p:sldId id="332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32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7" autoAdjust="0"/>
    <p:restoredTop sz="97685" autoAdjust="0"/>
  </p:normalViewPr>
  <p:slideViewPr>
    <p:cSldViewPr snapToGrid="0" snapToObjects="1">
      <p:cViewPr>
        <p:scale>
          <a:sx n="125" d="100"/>
          <a:sy n="125" d="100"/>
        </p:scale>
        <p:origin x="-232" y="-504"/>
      </p:cViewPr>
      <p:guideLst>
        <p:guide orient="horz" pos="1405"/>
        <p:guide orient="horz" pos="309"/>
        <p:guide orient="horz" pos="2281"/>
        <p:guide pos="5670"/>
        <p:guide pos="2684"/>
        <p:guide pos="2954"/>
        <p:guide pos="2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10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EyeBook:Users:ayo:Documents:%20Regional%20Marketing:Outreach%20Presentations%20FY2016:Top10WorldUniversit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v>International Students</c:v>
          </c:tx>
          <c:spPr>
            <a:solidFill>
              <a:srgbClr val="EA431F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 i="0">
                    <a:latin typeface="Helvetica Neue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[Top10WorldUniversities.xlsx]Sheet1!$A$2:$A$10</c:f>
              <c:strCache>
                <c:ptCount val="9"/>
                <c:pt idx="0">
                  <c:v>Yale</c:v>
                </c:pt>
                <c:pt idx="1">
                  <c:v>Oxford</c:v>
                </c:pt>
                <c:pt idx="2">
                  <c:v>Columbia</c:v>
                </c:pt>
                <c:pt idx="3">
                  <c:v>Princeton</c:v>
                </c:pt>
                <c:pt idx="4">
                  <c:v>Cambridge</c:v>
                </c:pt>
                <c:pt idx="5">
                  <c:v>UC Berkeley</c:v>
                </c:pt>
                <c:pt idx="6">
                  <c:v>MIT</c:v>
                </c:pt>
                <c:pt idx="7">
                  <c:v>Stanford</c:v>
                </c:pt>
                <c:pt idx="8">
                  <c:v>Harvard</c:v>
                </c:pt>
              </c:strCache>
            </c:strRef>
          </c:cat>
          <c:val>
            <c:numRef>
              <c:f>[Top10WorldUniversities.xlsx]Sheet1!$B$2:$B$10</c:f>
              <c:numCache>
                <c:formatCode>0%</c:formatCode>
                <c:ptCount val="9"/>
                <c:pt idx="0">
                  <c:v>0.13</c:v>
                </c:pt>
                <c:pt idx="1">
                  <c:v>0.17</c:v>
                </c:pt>
                <c:pt idx="2">
                  <c:v>0.15</c:v>
                </c:pt>
                <c:pt idx="3">
                  <c:v>0.11</c:v>
                </c:pt>
                <c:pt idx="4">
                  <c:v>0.11</c:v>
                </c:pt>
                <c:pt idx="5">
                  <c:v>0.13</c:v>
                </c:pt>
                <c:pt idx="6">
                  <c:v>0.1</c:v>
                </c:pt>
                <c:pt idx="7">
                  <c:v>0.08</c:v>
                </c:pt>
                <c:pt idx="8">
                  <c:v>0.1</c:v>
                </c:pt>
              </c:numCache>
            </c:numRef>
          </c:val>
        </c:ser>
        <c:ser>
          <c:idx val="1"/>
          <c:order val="1"/>
          <c:tx>
            <c:v>Domestic Students</c:v>
          </c:tx>
          <c:spPr>
            <a:solidFill>
              <a:srgbClr val="C8BEB4"/>
            </a:solidFill>
            <a:ln>
              <a:noFill/>
            </a:ln>
            <a:effectLst/>
          </c:spPr>
          <c:invertIfNegative val="0"/>
          <c:dLbls>
            <c:txPr>
              <a:bodyPr/>
              <a:lstStyle/>
              <a:p>
                <a:pPr>
                  <a:defRPr>
                    <a:latin typeface="Helvetica Neue Ligh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[Top10WorldUniversities.xlsx]Sheet1!$A$2:$A$10</c:f>
              <c:strCache>
                <c:ptCount val="9"/>
                <c:pt idx="0">
                  <c:v>Yale</c:v>
                </c:pt>
                <c:pt idx="1">
                  <c:v>Oxford</c:v>
                </c:pt>
                <c:pt idx="2">
                  <c:v>Columbia</c:v>
                </c:pt>
                <c:pt idx="3">
                  <c:v>Princeton</c:v>
                </c:pt>
                <c:pt idx="4">
                  <c:v>Cambridge</c:v>
                </c:pt>
                <c:pt idx="5">
                  <c:v>UC Berkeley</c:v>
                </c:pt>
                <c:pt idx="6">
                  <c:v>MIT</c:v>
                </c:pt>
                <c:pt idx="7">
                  <c:v>Stanford</c:v>
                </c:pt>
                <c:pt idx="8">
                  <c:v>Harvard</c:v>
                </c:pt>
              </c:strCache>
            </c:strRef>
          </c:cat>
          <c:val>
            <c:numRef>
              <c:f>[Top10WorldUniversities.xlsx]Sheet1!$C$2:$C$10</c:f>
              <c:numCache>
                <c:formatCode>0%</c:formatCode>
                <c:ptCount val="9"/>
                <c:pt idx="0">
                  <c:v>0.87</c:v>
                </c:pt>
                <c:pt idx="1">
                  <c:v>0.83</c:v>
                </c:pt>
                <c:pt idx="2">
                  <c:v>0.85</c:v>
                </c:pt>
                <c:pt idx="3">
                  <c:v>0.89</c:v>
                </c:pt>
                <c:pt idx="4">
                  <c:v>0.89</c:v>
                </c:pt>
                <c:pt idx="5">
                  <c:v>0.87</c:v>
                </c:pt>
                <c:pt idx="6">
                  <c:v>0.9</c:v>
                </c:pt>
                <c:pt idx="7">
                  <c:v>0.92</c:v>
                </c:pt>
                <c:pt idx="8">
                  <c:v>0.9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2119518600"/>
        <c:axId val="2119517800"/>
      </c:barChart>
      <c:catAx>
        <c:axId val="21195186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ln>
            <a:solidFill>
              <a:srgbClr val="6E645A"/>
            </a:solidFill>
          </a:ln>
        </c:spPr>
        <c:txPr>
          <a:bodyPr anchor="ctr" anchorCtr="1"/>
          <a:lstStyle/>
          <a:p>
            <a:pPr>
              <a:defRPr b="1" i="0" baseline="0">
                <a:latin typeface="Helvetica Neue"/>
              </a:defRPr>
            </a:pPr>
            <a:endParaRPr lang="en-US"/>
          </a:p>
        </c:txPr>
        <c:crossAx val="2119517800"/>
        <c:crosses val="autoZero"/>
        <c:auto val="1"/>
        <c:lblAlgn val="ctr"/>
        <c:lblOffset val="100"/>
        <c:noMultiLvlLbl val="0"/>
      </c:catAx>
      <c:valAx>
        <c:axId val="211951780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2119518600"/>
        <c:crosses val="autoZero"/>
        <c:crossBetween val="between"/>
      </c:valAx>
    </c:plotArea>
    <c:legend>
      <c:legendPos val="tr"/>
      <c:layout>
        <c:manualLayout>
          <c:xMode val="edge"/>
          <c:yMode val="edge"/>
          <c:x val="0.782303979698321"/>
          <c:y val="0.165590551181102"/>
          <c:w val="0.212983985052716"/>
          <c:h val="0.111141954713288"/>
        </c:manualLayout>
      </c:layout>
      <c:overlay val="0"/>
      <c:txPr>
        <a:bodyPr/>
        <a:lstStyle/>
        <a:p>
          <a:pPr>
            <a:defRPr>
              <a:latin typeface="Helvetica Neue Light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22A11-0F33-2E42-AB1B-01A21E217248}" type="datetimeFigureOut">
              <a:rPr lang="en-US" smtClean="0"/>
              <a:t>2/29/16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8AD4D-EE6A-D24F-9E35-393F4695A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world is more complex and interconnected than ever before</a:t>
            </a:r>
          </a:p>
          <a:p>
            <a:r>
              <a:rPr lang="en-US" dirty="0" smtClean="0"/>
              <a:t>Digital</a:t>
            </a:r>
            <a:r>
              <a:rPr lang="en-US" baseline="0" dirty="0" smtClean="0"/>
              <a:t> technology is increasing the pace of change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2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% of information do students retain</a:t>
            </a:r>
            <a:r>
              <a:rPr lang="en-US" baseline="0" dirty="0" smtClean="0"/>
              <a:t> after two years when taught in a lecture? estimates vary but the generally accepted # is 5%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88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Minerva has helped its Founding</a:t>
            </a:r>
            <a:r>
              <a:rPr lang="en-US" baseline="0" dirty="0" smtClean="0"/>
              <a:t> Class students secure internships with top organizations, across industries — from technology and finance to science and the arts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85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1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Minerva</a:t>
            </a:r>
            <a:r>
              <a:rPr lang="en-US" baseline="0" dirty="0" smtClean="0"/>
              <a:t> students live and learn in seven of the world’s greatest cities.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9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% of college</a:t>
            </a:r>
            <a:r>
              <a:rPr lang="en-US" baseline="0" dirty="0" smtClean="0"/>
              <a:t> students study abroad? According to NAFSA only 1.4% of students enrolled in college study abroad and &gt;50% go to </a:t>
            </a:r>
            <a:r>
              <a:rPr lang="en-US" baseline="0" dirty="0" err="1" smtClean="0"/>
              <a:t>europe</a:t>
            </a:r>
            <a:r>
              <a:rPr lang="en-US" baseline="0" dirty="0" smtClean="0"/>
              <a:t>. http://</a:t>
            </a:r>
            <a:r>
              <a:rPr lang="en-US" baseline="0" dirty="0" err="1" smtClean="0"/>
              <a:t>www.nafsa.org</a:t>
            </a:r>
            <a:r>
              <a:rPr lang="en-US" baseline="0" dirty="0" smtClean="0"/>
              <a:t>/_/File/_/studyabroad_statebystate_2012-2013.pdf. http://</a:t>
            </a:r>
            <a:r>
              <a:rPr lang="en-US" baseline="0" dirty="0" err="1" smtClean="0"/>
              <a:t>www.nafsa.org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explore_international_education</a:t>
            </a:r>
            <a:r>
              <a:rPr lang="en-US" baseline="0" dirty="0" smtClean="0"/>
              <a:t>/</a:t>
            </a:r>
            <a:r>
              <a:rPr lang="en-US" baseline="0" dirty="0" err="1" smtClean="0"/>
              <a:t>advocacy_and_public_policy</a:t>
            </a:r>
            <a:r>
              <a:rPr lang="en-US" baseline="0" dirty="0" smtClean="0"/>
              <a:t>/</a:t>
            </a:r>
            <a:r>
              <a:rPr lang="en-US" baseline="0" dirty="0" err="1" smtClean="0"/>
              <a:t>study_abroad</a:t>
            </a:r>
            <a:r>
              <a:rPr lang="en-US" baseline="0" dirty="0" smtClean="0"/>
              <a:t>/trends_in_u_s__</a:t>
            </a:r>
            <a:r>
              <a:rPr lang="en-US" baseline="0" dirty="0" err="1" smtClean="0"/>
              <a:t>study_abroad</a:t>
            </a:r>
            <a:r>
              <a:rPr lang="en-US" baseline="0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5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small group of students who chose to defer matriculation to September 2016, Minerva’s regular decision yield is at or above that of seven in the eight Ivy League universities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curriculum is designed to continuously</a:t>
            </a:r>
            <a:r>
              <a:rPr lang="en-US" baseline="0" dirty="0" smtClean="0"/>
              <a:t> reinforce these learning objectives through all four years of study</a:t>
            </a:r>
          </a:p>
          <a:p>
            <a:r>
              <a:rPr lang="en-US" baseline="0" dirty="0" smtClean="0"/>
              <a:t>By developing mental habits students have a powerful foundation for building expertise</a:t>
            </a:r>
          </a:p>
          <a:p>
            <a:r>
              <a:rPr lang="en-US" baseline="0" dirty="0" smtClean="0"/>
              <a:t>We emphasize </a:t>
            </a:r>
            <a:r>
              <a:rPr lang="en-US" i="1" baseline="0" dirty="0" smtClean="0"/>
              <a:t>mastery</a:t>
            </a:r>
            <a:r>
              <a:rPr lang="en-US" baseline="0" dirty="0" smtClean="0"/>
              <a:t>, not memorization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5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% of information do students retain</a:t>
            </a:r>
            <a:r>
              <a:rPr lang="en-US" baseline="0" dirty="0" smtClean="0"/>
              <a:t> after two years when taught in a lecture? estimates vary but the generally accepted # is 5%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888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8AD4D-EE6A-D24F-9E35-393F4695A9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ools Title Insign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2941169"/>
            <a:ext cx="1947672" cy="182353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defRPr>
                <a:solidFill>
                  <a:srgbClr val="FFFAF5"/>
                </a:solidFill>
              </a:defRPr>
            </a:lvl2pPr>
            <a:lvl3pPr>
              <a:defRPr>
                <a:solidFill>
                  <a:srgbClr val="FFFAF5"/>
                </a:solidFill>
              </a:defRPr>
            </a:lvl3pPr>
            <a:lvl4pPr>
              <a:defRPr>
                <a:solidFill>
                  <a:srgbClr val="FFFAF5"/>
                </a:solidFill>
              </a:defRPr>
            </a:lvl4pPr>
            <a:lvl5pPr>
              <a:defRPr>
                <a:solidFill>
                  <a:srgbClr val="FFFAF5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407079"/>
            <a:ext cx="6172200" cy="1372178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1" y="2877135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6551" y="4830424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10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ighlight Ligh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375101"/>
            <a:ext cx="6172200" cy="3426675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spcAft>
                <a:spcPts val="600"/>
              </a:spcAft>
              <a:defRPr sz="2800" b="1" i="0" cap="none">
                <a:solidFill>
                  <a:schemeClr val="tx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bg2"/>
                </a:solidFill>
              </a:rPr>
              <a:t>©2015–16</a:t>
            </a:r>
            <a:r>
              <a:rPr lang="en-US" sz="700" baseline="0" dirty="0" smtClean="0">
                <a:solidFill>
                  <a:schemeClr val="bg2"/>
                </a:solidFill>
              </a:rPr>
              <a:t> </a:t>
            </a:r>
            <a:r>
              <a:rPr lang="en-US" sz="700" dirty="0" smtClean="0">
                <a:solidFill>
                  <a:schemeClr val="bg2"/>
                </a:solidFill>
              </a:rPr>
              <a:t>MINERVA PROJECT, INC.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27" name="Slide Number Placeholder 3"/>
          <p:cNvSpPr txBox="1">
            <a:spLocks/>
          </p:cNvSpPr>
          <p:nvPr userDrawn="1"/>
        </p:nvSpPr>
        <p:spPr>
          <a:xfrm>
            <a:off x="6675438" y="4857495"/>
            <a:ext cx="2133600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bg2"/>
                </a:solidFill>
              </a:rPr>
              <a:t>ALL RIGHTS RESERVED.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29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bg2"/>
                </a:solidFill>
              </a:rPr>
              <a:t>PROPRIETARY &amp; CONFIDENTIAL</a:t>
            </a:r>
            <a:endParaRPr lang="en-US" sz="700" dirty="0">
              <a:solidFill>
                <a:schemeClr val="bg2"/>
              </a:solidFill>
            </a:endParaRPr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387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Highlight Ligh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375101"/>
            <a:ext cx="6172200" cy="3426675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spcAft>
                <a:spcPts val="600"/>
              </a:spcAft>
              <a:defRPr sz="2800" b="1" i="0" cap="none">
                <a:solidFill>
                  <a:schemeClr val="tx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7" name="Slide Number Placeholder 3"/>
          <p:cNvSpPr txBox="1">
            <a:spLocks/>
          </p:cNvSpPr>
          <p:nvPr userDrawn="1"/>
        </p:nvSpPr>
        <p:spPr>
          <a:xfrm>
            <a:off x="6675438" y="4857495"/>
            <a:ext cx="2133600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8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9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36552" y="238024"/>
            <a:ext cx="2002536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280460"/>
            <a:ext cx="1938338" cy="455613"/>
          </a:xfrm>
        </p:spPr>
        <p:txBody>
          <a:bodyPr/>
          <a:lstStyle>
            <a:lvl1pPr>
              <a:lnSpc>
                <a:spcPts val="1000"/>
              </a:lnSpc>
              <a:spcAft>
                <a:spcPts val="200"/>
              </a:spcAft>
              <a:defRPr lang="en-US" sz="1000" b="0" i="0" kern="1000" cap="none" spc="50" dirty="0" smtClean="0">
                <a:solidFill>
                  <a:schemeClr val="tx1"/>
                </a:solidFill>
                <a:latin typeface="Helvetica Neue Light"/>
                <a:ea typeface="+mj-ea"/>
                <a:cs typeface="Helvetica Neue Light"/>
              </a:defRPr>
            </a:lvl1pPr>
            <a:lvl2pPr>
              <a:defRPr lang="en-US" sz="1000" b="0" i="0" kern="1200" cap="none" dirty="0" smtClean="0">
                <a:solidFill>
                  <a:schemeClr val="bg1"/>
                </a:solidFill>
                <a:latin typeface="Helvetica Neue Light"/>
                <a:ea typeface="+mj-ea"/>
                <a:cs typeface="Helvetica Neue Light"/>
              </a:defRPr>
            </a:lvl2pPr>
            <a:lvl3pPr>
              <a:defRPr lang="en-US" sz="1000" b="0" i="0" kern="1200" cap="none" dirty="0" smtClean="0">
                <a:solidFill>
                  <a:schemeClr val="bg1"/>
                </a:solidFill>
                <a:latin typeface="Helvetica Neue Light"/>
                <a:ea typeface="+mj-ea"/>
                <a:cs typeface="Helvetica Neue Ligh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534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551" y="1382715"/>
            <a:ext cx="6172201" cy="3424744"/>
          </a:xfrm>
        </p:spPr>
        <p:txBody>
          <a:bodyPr/>
          <a:lstStyle>
            <a:lvl1pPr>
              <a:lnSpc>
                <a:spcPts val="2100"/>
              </a:lnSpc>
              <a:spcAft>
                <a:spcPts val="700"/>
              </a:spcAft>
              <a:defRPr sz="2100" b="1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4572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4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84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+ Sidebar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551" y="1382715"/>
            <a:ext cx="6172201" cy="3424744"/>
          </a:xfrm>
        </p:spPr>
        <p:txBody>
          <a:bodyPr/>
          <a:lstStyle>
            <a:lvl1pPr>
              <a:lnSpc>
                <a:spcPts val="2100"/>
              </a:lnSpc>
              <a:spcAft>
                <a:spcPts val="700"/>
              </a:spcAft>
              <a:defRPr sz="2100" b="1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4572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6806502" y="1895971"/>
            <a:ext cx="1948112" cy="2911487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115888" indent="-115888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400">
                <a:solidFill>
                  <a:schemeClr val="tx1"/>
                </a:solidFill>
                <a:latin typeface="Helvetica Neue"/>
                <a:cs typeface="Helvetica Neue"/>
              </a:defRPr>
            </a:lvl2pPr>
            <a:lvl3pPr marL="233363" indent="-117475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  <a:latin typeface="Helvetica Neue"/>
                <a:cs typeface="Helvetica Neue"/>
              </a:defRPr>
            </a:lvl3pPr>
            <a:lvl4pPr marL="338138" indent="-104775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  <a:latin typeface="Helvetica Neue"/>
                <a:cs typeface="Helvetica Neue"/>
              </a:defRPr>
            </a:lvl4pPr>
            <a:lvl5pPr marL="455613" indent="-117475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  <a:latin typeface="Helvetica Neue"/>
                <a:cs typeface="Helvetica Neu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806502" y="1374949"/>
            <a:ext cx="1948112" cy="43015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806502" y="1332814"/>
            <a:ext cx="2002536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540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336550" y="1332814"/>
            <a:ext cx="4159187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4649851" y="1332814"/>
            <a:ext cx="4159187" cy="0"/>
          </a:xfrm>
          <a:prstGeom prst="line">
            <a:avLst/>
          </a:prstGeom>
          <a:ln w="190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552" y="1382715"/>
            <a:ext cx="4108828" cy="342474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49851" y="1382715"/>
            <a:ext cx="4108828" cy="342474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57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551" y="1382715"/>
            <a:ext cx="2633411" cy="342474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6065838" y="1332814"/>
            <a:ext cx="2743200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3201193" y="1332814"/>
            <a:ext cx="2743200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>
            <a:off x="336549" y="1332814"/>
            <a:ext cx="2743200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01193" y="1382715"/>
            <a:ext cx="2633472" cy="342474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086196" y="1382715"/>
            <a:ext cx="2549347" cy="342474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>
                <a:solidFill>
                  <a:schemeClr val="tx1"/>
                </a:solidFill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08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806502" y="1889113"/>
            <a:ext cx="1948112" cy="2918346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4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806502" y="1399839"/>
            <a:ext cx="1948112" cy="43015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36551" y="1332814"/>
            <a:ext cx="2002536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2493201" y="1332814"/>
            <a:ext cx="2002536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>
            <a:off x="4649851" y="1332814"/>
            <a:ext cx="2002536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6806502" y="1332814"/>
            <a:ext cx="2002536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2"/>
          <p:cNvSpPr>
            <a:spLocks noGrp="1"/>
          </p:cNvSpPr>
          <p:nvPr>
            <p:ph idx="23" hasCustomPrompt="1"/>
          </p:nvPr>
        </p:nvSpPr>
        <p:spPr>
          <a:xfrm>
            <a:off x="4649851" y="1889113"/>
            <a:ext cx="1948112" cy="2918346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4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4649851" y="1399839"/>
            <a:ext cx="1948112" cy="43015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0" name="Content Placeholder 2"/>
          <p:cNvSpPr>
            <a:spLocks noGrp="1"/>
          </p:cNvSpPr>
          <p:nvPr>
            <p:ph idx="25" hasCustomPrompt="1"/>
          </p:nvPr>
        </p:nvSpPr>
        <p:spPr>
          <a:xfrm>
            <a:off x="2493201" y="1889113"/>
            <a:ext cx="1948112" cy="2918346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4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493201" y="1399839"/>
            <a:ext cx="1948112" cy="43015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336550" y="1889113"/>
            <a:ext cx="1948112" cy="2918346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4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4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36550" y="1399839"/>
            <a:ext cx="1948112" cy="43015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4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20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34" name="Straight Connector 33"/>
          <p:cNvCxnSpPr/>
          <p:nvPr userDrawn="1"/>
        </p:nvCxnSpPr>
        <p:spPr>
          <a:xfrm>
            <a:off x="336551" y="1332814"/>
            <a:ext cx="1536192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>
            <a:spLocks noGrp="1"/>
          </p:cNvSpPr>
          <p:nvPr>
            <p:ph idx="27" hasCustomPrompt="1"/>
          </p:nvPr>
        </p:nvSpPr>
        <p:spPr>
          <a:xfrm>
            <a:off x="336550" y="2174239"/>
            <a:ext cx="1490472" cy="2633219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2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36550" y="1399839"/>
            <a:ext cx="1490472" cy="68296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2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46" name="Straight Connector 45"/>
          <p:cNvCxnSpPr/>
          <p:nvPr userDrawn="1"/>
        </p:nvCxnSpPr>
        <p:spPr>
          <a:xfrm>
            <a:off x="2065784" y="1332814"/>
            <a:ext cx="1536192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2"/>
          <p:cNvSpPr>
            <a:spLocks noGrp="1"/>
          </p:cNvSpPr>
          <p:nvPr>
            <p:ph idx="29" hasCustomPrompt="1"/>
          </p:nvPr>
        </p:nvSpPr>
        <p:spPr>
          <a:xfrm>
            <a:off x="2065783" y="2174239"/>
            <a:ext cx="1490472" cy="2633219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2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065783" y="1399839"/>
            <a:ext cx="1490472" cy="68296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2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49" name="Straight Connector 48"/>
          <p:cNvCxnSpPr/>
          <p:nvPr userDrawn="1"/>
        </p:nvCxnSpPr>
        <p:spPr>
          <a:xfrm>
            <a:off x="3795017" y="1332814"/>
            <a:ext cx="1536192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/>
          <p:cNvSpPr>
            <a:spLocks noGrp="1"/>
          </p:cNvSpPr>
          <p:nvPr>
            <p:ph idx="31" hasCustomPrompt="1"/>
          </p:nvPr>
        </p:nvSpPr>
        <p:spPr>
          <a:xfrm>
            <a:off x="3795016" y="2174239"/>
            <a:ext cx="1490472" cy="2633219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2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3795016" y="1399839"/>
            <a:ext cx="1490472" cy="68296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2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52" name="Straight Connector 51"/>
          <p:cNvCxnSpPr/>
          <p:nvPr userDrawn="1"/>
        </p:nvCxnSpPr>
        <p:spPr>
          <a:xfrm>
            <a:off x="5546858" y="1332814"/>
            <a:ext cx="1536192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/>
          <p:cNvSpPr>
            <a:spLocks noGrp="1"/>
          </p:cNvSpPr>
          <p:nvPr>
            <p:ph idx="33" hasCustomPrompt="1"/>
          </p:nvPr>
        </p:nvSpPr>
        <p:spPr>
          <a:xfrm>
            <a:off x="5546857" y="2174239"/>
            <a:ext cx="1490472" cy="2633219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2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5546857" y="1399839"/>
            <a:ext cx="1490472" cy="68296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2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  <p:cxnSp>
        <p:nvCxnSpPr>
          <p:cNvPr id="55" name="Straight Connector 54"/>
          <p:cNvCxnSpPr/>
          <p:nvPr userDrawn="1"/>
        </p:nvCxnSpPr>
        <p:spPr>
          <a:xfrm>
            <a:off x="7270753" y="1332814"/>
            <a:ext cx="1536192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Content Placeholder 2"/>
          <p:cNvSpPr>
            <a:spLocks noGrp="1"/>
          </p:cNvSpPr>
          <p:nvPr>
            <p:ph idx="35" hasCustomPrompt="1"/>
          </p:nvPr>
        </p:nvSpPr>
        <p:spPr>
          <a:xfrm>
            <a:off x="7280912" y="2174239"/>
            <a:ext cx="1490472" cy="2633219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lang="en-US" sz="1200" b="0" i="0" kern="1200" dirty="0" smtClean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119063" indent="-119063">
              <a:lnSpc>
                <a:spcPts val="1600"/>
              </a:lnSpc>
              <a:spcAft>
                <a:spcPts val="400"/>
              </a:spcAft>
              <a:buFont typeface="Arial"/>
              <a:buChar char="•"/>
              <a:defRPr sz="1200">
                <a:solidFill>
                  <a:schemeClr val="tx1"/>
                </a:solidFill>
              </a:defRPr>
            </a:lvl2pPr>
            <a:lvl3pPr marL="228600" indent="-109538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3pPr>
            <a:lvl4pPr marL="347663" indent="-119063">
              <a:lnSpc>
                <a:spcPts val="16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4pPr>
            <a:lvl5pPr marL="347663" indent="-119063">
              <a:lnSpc>
                <a:spcPts val="1200"/>
              </a:lnSpc>
              <a:spcAft>
                <a:spcPts val="4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7280912" y="1399839"/>
            <a:ext cx="1490472" cy="682961"/>
          </a:xfrm>
        </p:spPr>
        <p:txBody>
          <a:bodyPr>
            <a:no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200" b="1" i="0">
                <a:solidFill>
                  <a:srgbClr val="3C3732"/>
                </a:solidFill>
                <a:latin typeface="Helvetica Neue"/>
                <a:cs typeface="Helvetica Neue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98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/>
                </a:solidFill>
              </a:rPr>
              <a:t>©2015–16</a:t>
            </a:r>
            <a:r>
              <a:rPr lang="en-US" sz="700" baseline="0" dirty="0" smtClean="0">
                <a:solidFill>
                  <a:schemeClr val="tx2"/>
                </a:solidFill>
              </a:rPr>
              <a:t> </a:t>
            </a:r>
            <a:r>
              <a:rPr lang="en-US" sz="700" dirty="0" smtClean="0">
                <a:solidFill>
                  <a:schemeClr val="tx2"/>
                </a:solidFill>
              </a:rPr>
              <a:t>MINERVA PROJECT, INC.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4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/>
                </a:solidFill>
              </a:rPr>
              <a:t>ALL RIGHTS RESERVED.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/>
                </a:solidFill>
              </a:rPr>
              <a:t>PROPRIETARY &amp; CONFIDENTIAL</a:t>
            </a:r>
            <a:endParaRPr lang="en-US" sz="700" dirty="0">
              <a:solidFill>
                <a:schemeClr val="tx2"/>
              </a:solidFill>
            </a:endParaRPr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336550" y="303667"/>
            <a:ext cx="8472488" cy="45180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12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Ligh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05985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Logo + Marb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407078"/>
            <a:ext cx="6172200" cy="3327481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©2015–16</a:t>
            </a:r>
            <a:r>
              <a:rPr lang="en-US" sz="700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MINERVA PROJECT, INC.</a:t>
            </a:r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675438" y="4857495"/>
            <a:ext cx="2133600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rgbClr val="ABA299"/>
                </a:solidFill>
              </a:rPr>
              <a:pPr/>
              <a:t>‹#›</a:t>
            </a:fld>
            <a:endParaRPr lang="en-US" sz="1000" b="1" dirty="0">
              <a:solidFill>
                <a:srgbClr val="ABA299"/>
              </a:solidFill>
            </a:endParaRP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ALL RIGHTS RESERVED.</a:t>
            </a:r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PROPRIETARY &amp; CONFIDENTIAL</a:t>
            </a:r>
            <a:endParaRPr lang="en-US" sz="7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49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291183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s and Concentratio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36550" y="743171"/>
            <a:ext cx="8472488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4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2493201" y="276220"/>
            <a:ext cx="2156650" cy="449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457200" rtl="0" eaLnBrk="1" latinLnBrk="0" hangingPunct="1">
              <a:lnSpc>
                <a:spcPts val="1000"/>
              </a:lnSpc>
              <a:spcBef>
                <a:spcPct val="0"/>
              </a:spcBef>
              <a:buNone/>
              <a:def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6E645A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defRPr>
            </a:lvl1pPr>
          </a:lstStyle>
          <a:p>
            <a:r>
              <a:rPr lang="en-US" dirty="0" smtClean="0"/>
              <a:t>Concentrations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493201" y="824810"/>
            <a:ext cx="6315836" cy="630936"/>
            <a:chOff x="2493201" y="824810"/>
            <a:chExt cx="6315836" cy="630936"/>
          </a:xfrm>
        </p:grpSpPr>
        <p:sp>
          <p:nvSpPr>
            <p:cNvPr id="18" name="Content Placeholder 4"/>
            <p:cNvSpPr txBox="1">
              <a:spLocks/>
            </p:cNvSpPr>
            <p:nvPr userDrawn="1"/>
          </p:nvSpPr>
          <p:spPr>
            <a:xfrm>
              <a:off x="2493201" y="824810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>
                  <a:solidFill>
                    <a:schemeClr val="tx1"/>
                  </a:solidFill>
                </a:rPr>
                <a:t>Theory and Analysis in the Social </a:t>
              </a:r>
              <a:r>
                <a:rPr lang="en-US" sz="1000" dirty="0" smtClean="0">
                  <a:solidFill>
                    <a:schemeClr val="tx1"/>
                  </a:solidFill>
                </a:rPr>
                <a:t>Sciences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Empirical </a:t>
              </a:r>
              <a:r>
                <a:rPr lang="en-US" sz="1000" dirty="0">
                  <a:solidFill>
                    <a:schemeClr val="tx1"/>
                  </a:solidFill>
                </a:rPr>
                <a:t>Approaches to the Social </a:t>
              </a:r>
              <a:r>
                <a:rPr lang="en-US" sz="1000" dirty="0" smtClean="0">
                  <a:solidFill>
                    <a:schemeClr val="tx1"/>
                  </a:solidFill>
                </a:rPr>
                <a:t>Sciences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Designing Societies</a:t>
              </a:r>
            </a:p>
          </p:txBody>
        </p:sp>
        <p:sp>
          <p:nvSpPr>
            <p:cNvPr id="19" name="Content Placeholder 4"/>
            <p:cNvSpPr txBox="1">
              <a:spLocks/>
            </p:cNvSpPr>
            <p:nvPr userDrawn="1"/>
          </p:nvSpPr>
          <p:spPr>
            <a:xfrm>
              <a:off x="5724056" y="824810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>
                  <a:solidFill>
                    <a:srgbClr val="3C3732"/>
                  </a:solidFill>
                </a:rPr>
                <a:t>Mind and Emotion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>
                  <a:solidFill>
                    <a:srgbClr val="3C3732"/>
                  </a:solidFill>
                </a:rPr>
                <a:t>Economic Markets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>
                  <a:solidFill>
                    <a:srgbClr val="3C3732"/>
                  </a:solidFill>
                </a:rPr>
                <a:t>Global Governance</a:t>
              </a:r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345615" y="1623097"/>
            <a:ext cx="1929970" cy="374685"/>
            <a:chOff x="209550" y="1500502"/>
            <a:chExt cx="1929970" cy="374685"/>
          </a:xfrm>
        </p:grpSpPr>
        <p:sp>
          <p:nvSpPr>
            <p:cNvPr id="21" name="Content Placeholder 4"/>
            <p:cNvSpPr txBox="1">
              <a:spLocks/>
            </p:cNvSpPr>
            <p:nvPr/>
          </p:nvSpPr>
          <p:spPr>
            <a:xfrm>
              <a:off x="644071" y="1527715"/>
              <a:ext cx="1495449" cy="347472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Computational</a:t>
              </a:r>
              <a:b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</a:b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Sciences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09551" y="1500502"/>
              <a:ext cx="343806" cy="343806"/>
            </a:xfrm>
            <a:prstGeom prst="ellipse">
              <a:avLst/>
            </a:pr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Content Placeholder 4"/>
            <p:cNvSpPr txBox="1">
              <a:spLocks/>
            </p:cNvSpPr>
            <p:nvPr/>
          </p:nvSpPr>
          <p:spPr>
            <a:xfrm>
              <a:off x="209550" y="1500502"/>
              <a:ext cx="343807" cy="34380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24" name="Group 23"/>
          <p:cNvGrpSpPr/>
          <p:nvPr userDrawn="1"/>
        </p:nvGrpSpPr>
        <p:grpSpPr>
          <a:xfrm>
            <a:off x="345615" y="2439419"/>
            <a:ext cx="1929970" cy="382497"/>
            <a:chOff x="209550" y="2420297"/>
            <a:chExt cx="1929970" cy="382497"/>
          </a:xfrm>
        </p:grpSpPr>
        <p:sp>
          <p:nvSpPr>
            <p:cNvPr id="26" name="Content Placeholder 4"/>
            <p:cNvSpPr txBox="1">
              <a:spLocks/>
            </p:cNvSpPr>
            <p:nvPr/>
          </p:nvSpPr>
          <p:spPr>
            <a:xfrm>
              <a:off x="644071" y="2455322"/>
              <a:ext cx="1495449" cy="347472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Natural</a:t>
              </a:r>
              <a:b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</a:b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Sciences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09551" y="2420297"/>
              <a:ext cx="343806" cy="343806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ontent Placeholder 4"/>
            <p:cNvSpPr txBox="1">
              <a:spLocks/>
            </p:cNvSpPr>
            <p:nvPr/>
          </p:nvSpPr>
          <p:spPr>
            <a:xfrm>
              <a:off x="209550" y="2420297"/>
              <a:ext cx="343807" cy="34380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NS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29" name="Group 28"/>
          <p:cNvGrpSpPr/>
          <p:nvPr userDrawn="1"/>
        </p:nvGrpSpPr>
        <p:grpSpPr>
          <a:xfrm>
            <a:off x="345615" y="3264812"/>
            <a:ext cx="1929970" cy="374685"/>
            <a:chOff x="209550" y="3355716"/>
            <a:chExt cx="1929970" cy="374685"/>
          </a:xfrm>
        </p:grpSpPr>
        <p:sp>
          <p:nvSpPr>
            <p:cNvPr id="30" name="Content Placeholder 4"/>
            <p:cNvSpPr txBox="1">
              <a:spLocks/>
            </p:cNvSpPr>
            <p:nvPr/>
          </p:nvSpPr>
          <p:spPr>
            <a:xfrm>
              <a:off x="644071" y="3382929"/>
              <a:ext cx="1495449" cy="347472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Arts and </a:t>
              </a:r>
              <a:b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</a:b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Humanities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09551" y="3355716"/>
              <a:ext cx="343806" cy="343806"/>
            </a:xfrm>
            <a:prstGeom prst="ellipse">
              <a:avLst/>
            </a:prstGeom>
            <a:solidFill>
              <a:schemeClr val="accent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Content Placeholder 4"/>
            <p:cNvSpPr txBox="1">
              <a:spLocks/>
            </p:cNvSpPr>
            <p:nvPr/>
          </p:nvSpPr>
          <p:spPr>
            <a:xfrm>
              <a:off x="209550" y="3355716"/>
              <a:ext cx="343807" cy="34380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AH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37" name="Group 36"/>
          <p:cNvGrpSpPr/>
          <p:nvPr userDrawn="1"/>
        </p:nvGrpSpPr>
        <p:grpSpPr>
          <a:xfrm>
            <a:off x="345615" y="4077969"/>
            <a:ext cx="1929970" cy="377850"/>
            <a:chOff x="209550" y="4280158"/>
            <a:chExt cx="1929970" cy="377850"/>
          </a:xfrm>
        </p:grpSpPr>
        <p:sp>
          <p:nvSpPr>
            <p:cNvPr id="38" name="Content Placeholder 4"/>
            <p:cNvSpPr txBox="1">
              <a:spLocks/>
            </p:cNvSpPr>
            <p:nvPr/>
          </p:nvSpPr>
          <p:spPr>
            <a:xfrm>
              <a:off x="644071" y="4310536"/>
              <a:ext cx="1495449" cy="347472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3652D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Business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83652D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09551" y="4280158"/>
              <a:ext cx="343806" cy="343806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ontent Placeholder 4"/>
            <p:cNvSpPr txBox="1">
              <a:spLocks/>
            </p:cNvSpPr>
            <p:nvPr/>
          </p:nvSpPr>
          <p:spPr>
            <a:xfrm>
              <a:off x="209550" y="4280158"/>
              <a:ext cx="343807" cy="34380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B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41" name="Group 40"/>
          <p:cNvGrpSpPr/>
          <p:nvPr userDrawn="1"/>
        </p:nvGrpSpPr>
        <p:grpSpPr>
          <a:xfrm>
            <a:off x="345615" y="797597"/>
            <a:ext cx="1929970" cy="371238"/>
            <a:chOff x="209550" y="572895"/>
            <a:chExt cx="1929970" cy="371238"/>
          </a:xfrm>
        </p:grpSpPr>
        <p:sp>
          <p:nvSpPr>
            <p:cNvPr id="42" name="Content Placeholder 4"/>
            <p:cNvSpPr txBox="1">
              <a:spLocks/>
            </p:cNvSpPr>
            <p:nvPr/>
          </p:nvSpPr>
          <p:spPr>
            <a:xfrm>
              <a:off x="644071" y="600108"/>
              <a:ext cx="1495449" cy="344025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Social</a:t>
              </a:r>
              <a:b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</a:b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Sciences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09551" y="572895"/>
              <a:ext cx="343806" cy="343806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ontent Placeholder 4"/>
            <p:cNvSpPr txBox="1">
              <a:spLocks/>
            </p:cNvSpPr>
            <p:nvPr/>
          </p:nvSpPr>
          <p:spPr>
            <a:xfrm>
              <a:off x="209550" y="572895"/>
              <a:ext cx="343807" cy="343806"/>
            </a:xfrm>
            <a:prstGeom prst="rect">
              <a:avLst/>
            </a:prstGeom>
          </p:spPr>
          <p:txBody>
            <a:bodyPr vert="horz" lIns="0" tIns="0" rIns="0" bIns="0" rtlCol="0" anchor="ctr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SS</a:t>
              </a: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2493201" y="1650310"/>
            <a:ext cx="6315836" cy="630936"/>
            <a:chOff x="2493201" y="1650310"/>
            <a:chExt cx="6315836" cy="630936"/>
          </a:xfrm>
        </p:grpSpPr>
        <p:sp>
          <p:nvSpPr>
            <p:cNvPr id="45" name="Content Placeholder 4"/>
            <p:cNvSpPr txBox="1">
              <a:spLocks/>
            </p:cNvSpPr>
            <p:nvPr userDrawn="1"/>
          </p:nvSpPr>
          <p:spPr>
            <a:xfrm>
              <a:off x="2493201" y="1650310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Computational Theory and Analysis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Contemporary Knowledge Discovery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Applied Problem Solving</a:t>
              </a:r>
            </a:p>
          </p:txBody>
        </p:sp>
        <p:sp>
          <p:nvSpPr>
            <p:cNvPr id="46" name="Content Placeholder 4"/>
            <p:cNvSpPr txBox="1">
              <a:spLocks/>
            </p:cNvSpPr>
            <p:nvPr userDrawn="1"/>
          </p:nvSpPr>
          <p:spPr>
            <a:xfrm>
              <a:off x="5724056" y="1650310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Computer Science and Artificial Intelligence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Mathematics and Operations Research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Data Science and Statistics</a:t>
              </a:r>
              <a:endParaRPr lang="en-US" sz="1000" dirty="0">
                <a:solidFill>
                  <a:srgbClr val="3C3732"/>
                </a:solidFill>
              </a:endParaRPr>
            </a:p>
          </p:txBody>
        </p:sp>
      </p:grpSp>
      <p:cxnSp>
        <p:nvCxnSpPr>
          <p:cNvPr id="51" name="Straight Connector 50"/>
          <p:cNvCxnSpPr/>
          <p:nvPr userDrawn="1"/>
        </p:nvCxnSpPr>
        <p:spPr>
          <a:xfrm>
            <a:off x="336550" y="1568671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>
            <a:off x="2493201" y="2474444"/>
            <a:ext cx="6315836" cy="630936"/>
            <a:chOff x="2493201" y="2474444"/>
            <a:chExt cx="6315836" cy="630936"/>
          </a:xfrm>
        </p:grpSpPr>
        <p:sp>
          <p:nvSpPr>
            <p:cNvPr id="60" name="Content Placeholder 4"/>
            <p:cNvSpPr txBox="1">
              <a:spLocks/>
            </p:cNvSpPr>
            <p:nvPr userDrawn="1"/>
          </p:nvSpPr>
          <p:spPr>
            <a:xfrm>
              <a:off x="2493201" y="2474444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Theoretical Foundations of Natural Science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Research Analyses in Natural Science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Designing Solutions </a:t>
              </a:r>
            </a:p>
          </p:txBody>
        </p:sp>
        <p:sp>
          <p:nvSpPr>
            <p:cNvPr id="61" name="Content Placeholder 4"/>
            <p:cNvSpPr txBox="1">
              <a:spLocks/>
            </p:cNvSpPr>
            <p:nvPr userDrawn="1"/>
          </p:nvSpPr>
          <p:spPr>
            <a:xfrm>
              <a:off x="5724056" y="2474444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Molecules and Atoms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Cells and Organisms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Earth’s Systems</a:t>
              </a:r>
              <a:endParaRPr lang="en-US" sz="1000" dirty="0">
                <a:solidFill>
                  <a:srgbClr val="3C3732"/>
                </a:solidFill>
              </a:endParaRPr>
            </a:p>
          </p:txBody>
        </p:sp>
      </p:grpSp>
      <p:cxnSp>
        <p:nvCxnSpPr>
          <p:cNvPr id="62" name="Straight Connector 61"/>
          <p:cNvCxnSpPr/>
          <p:nvPr userDrawn="1"/>
        </p:nvCxnSpPr>
        <p:spPr>
          <a:xfrm>
            <a:off x="336550" y="2392805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2493201" y="3290766"/>
            <a:ext cx="6315836" cy="630936"/>
            <a:chOff x="2493201" y="3290766"/>
            <a:chExt cx="6315836" cy="630936"/>
          </a:xfrm>
        </p:grpSpPr>
        <p:sp>
          <p:nvSpPr>
            <p:cNvPr id="71" name="Content Placeholder 4"/>
            <p:cNvSpPr txBox="1">
              <a:spLocks/>
            </p:cNvSpPr>
            <p:nvPr userDrawn="1"/>
          </p:nvSpPr>
          <p:spPr>
            <a:xfrm>
              <a:off x="2493201" y="3290766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Analyzing the Humanities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Contextualizing the Humanities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Historical Trends in the Humanities</a:t>
              </a:r>
            </a:p>
          </p:txBody>
        </p:sp>
        <p:sp>
          <p:nvSpPr>
            <p:cNvPr id="72" name="Content Placeholder 4"/>
            <p:cNvSpPr txBox="1">
              <a:spLocks/>
            </p:cNvSpPr>
            <p:nvPr userDrawn="1"/>
          </p:nvSpPr>
          <p:spPr>
            <a:xfrm>
              <a:off x="5724056" y="3290766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Arts and Commerce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Philosophy, Ethics and the Law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Communication and Persuasion</a:t>
              </a:r>
            </a:p>
          </p:txBody>
        </p:sp>
      </p:grpSp>
      <p:cxnSp>
        <p:nvCxnSpPr>
          <p:cNvPr id="73" name="Straight Connector 72"/>
          <p:cNvCxnSpPr/>
          <p:nvPr userDrawn="1"/>
        </p:nvCxnSpPr>
        <p:spPr>
          <a:xfrm>
            <a:off x="336550" y="3209127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2493201" y="4107088"/>
            <a:ext cx="6315836" cy="630936"/>
            <a:chOff x="2493201" y="4107088"/>
            <a:chExt cx="6315836" cy="630936"/>
          </a:xfrm>
        </p:grpSpPr>
        <p:sp>
          <p:nvSpPr>
            <p:cNvPr id="82" name="Content Placeholder 4"/>
            <p:cNvSpPr txBox="1">
              <a:spLocks/>
            </p:cNvSpPr>
            <p:nvPr userDrawn="1"/>
          </p:nvSpPr>
          <p:spPr>
            <a:xfrm>
              <a:off x="2493201" y="4107088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Business Life Cycle: Start-Up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Business Life Cycle: Growth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Business Life Cycle: Maturity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chemeClr val="tx1"/>
                  </a:solidFill>
                </a:rPr>
                <a:t>Business Life Cycle: Turnaround</a:t>
              </a:r>
            </a:p>
          </p:txBody>
        </p:sp>
        <p:sp>
          <p:nvSpPr>
            <p:cNvPr id="83" name="Content Placeholder 4"/>
            <p:cNvSpPr txBox="1">
              <a:spLocks/>
            </p:cNvSpPr>
            <p:nvPr userDrawn="1"/>
          </p:nvSpPr>
          <p:spPr>
            <a:xfrm>
              <a:off x="5724056" y="4107088"/>
              <a:ext cx="3084981" cy="630936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Mergers, Acquisitions, Partnerships, and Sales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Brand Creation and Management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Strategic Finance</a:t>
              </a:r>
            </a:p>
            <a:p>
              <a:pPr>
                <a:lnSpc>
                  <a:spcPts val="1200"/>
                </a:lnSpc>
                <a:spcAft>
                  <a:spcPts val="0"/>
                </a:spcAft>
              </a:pPr>
              <a:r>
                <a:rPr lang="en-US" sz="1000" dirty="0" smtClean="0">
                  <a:solidFill>
                    <a:srgbClr val="3C3732"/>
                  </a:solidFill>
                </a:rPr>
                <a:t>Managing Operational Complexity</a:t>
              </a:r>
              <a:endParaRPr lang="en-US" sz="1000" dirty="0">
                <a:solidFill>
                  <a:srgbClr val="3C3732"/>
                </a:solidFill>
              </a:endParaRPr>
            </a:p>
          </p:txBody>
        </p:sp>
      </p:grpSp>
      <p:cxnSp>
        <p:nvCxnSpPr>
          <p:cNvPr id="84" name="Straight Connector 83"/>
          <p:cNvCxnSpPr/>
          <p:nvPr userDrawn="1"/>
        </p:nvCxnSpPr>
        <p:spPr>
          <a:xfrm>
            <a:off x="336550" y="4025449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itle 1"/>
          <p:cNvSpPr txBox="1">
            <a:spLocks/>
          </p:cNvSpPr>
          <p:nvPr userDrawn="1"/>
        </p:nvSpPr>
        <p:spPr>
          <a:xfrm>
            <a:off x="345616" y="276220"/>
            <a:ext cx="2156650" cy="4494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457200" rtl="0" eaLnBrk="1" latinLnBrk="0" hangingPunct="1">
              <a:lnSpc>
                <a:spcPts val="1000"/>
              </a:lnSpc>
              <a:spcBef>
                <a:spcPct val="0"/>
              </a:spcBef>
              <a:buNone/>
              <a:defRPr kumimoji="0" lang="en-US" sz="1000" b="1" i="0" u="none" strike="noStrike" kern="1200" cap="none" spc="0" normalizeH="0" baseline="0" dirty="0">
                <a:ln>
                  <a:noFill/>
                </a:ln>
                <a:solidFill>
                  <a:srgbClr val="6E645A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defRPr>
            </a:lvl1pPr>
          </a:lstStyle>
          <a:p>
            <a:r>
              <a:rPr lang="en-US" dirty="0" smtClean="0"/>
              <a:t>Majors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Pyramid-Simpl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4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824810"/>
            <a:ext cx="4628174" cy="391321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037950" y="1570208"/>
            <a:ext cx="1231268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Goals for</a:t>
            </a:r>
            <a:b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</a:b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Graduates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33918" y="3063235"/>
            <a:ext cx="263933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+mj-ea"/>
                <a:cs typeface="Helvetica Neue"/>
              </a:rPr>
              <a:t>Core Competencies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+mj-ea"/>
              <a:cs typeface="Helvetica Neue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33918" y="4414843"/>
            <a:ext cx="2639333" cy="1538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00" b="1" dirty="0" smtClean="0">
                <a:solidFill>
                  <a:srgbClr val="6E645A"/>
                </a:solidFill>
                <a:latin typeface="Helvetica Neue"/>
                <a:ea typeface="+mj-ea"/>
                <a:cs typeface="Helvetica Neue"/>
              </a:rPr>
              <a:t>Learning Objectives</a:t>
            </a:r>
            <a:endParaRPr lang="en-US" sz="1000" b="1" dirty="0">
              <a:solidFill>
                <a:srgbClr val="6E645A"/>
              </a:solidFill>
              <a:latin typeface="Helvetica Neue"/>
              <a:ea typeface="+mj-ea"/>
              <a:cs typeface="Helvetica Neue"/>
            </a:endParaRPr>
          </a:p>
        </p:txBody>
      </p:sp>
      <p:cxnSp>
        <p:nvCxnSpPr>
          <p:cNvPr id="54" name="Elbow Connector 53"/>
          <p:cNvCxnSpPr/>
          <p:nvPr userDrawn="1"/>
        </p:nvCxnSpPr>
        <p:spPr>
          <a:xfrm flipV="1">
            <a:off x="3156857" y="1423530"/>
            <a:ext cx="3247653" cy="2"/>
          </a:xfrm>
          <a:prstGeom prst="bentConnector3">
            <a:avLst/>
          </a:prstGeom>
          <a:ln w="9525">
            <a:solidFill>
              <a:schemeClr val="tx2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 userDrawn="1"/>
        </p:nvCxnSpPr>
        <p:spPr>
          <a:xfrm>
            <a:off x="4649851" y="3974660"/>
            <a:ext cx="1754659" cy="1"/>
          </a:xfrm>
          <a:prstGeom prst="bentConnector3">
            <a:avLst/>
          </a:prstGeom>
          <a:ln w="9525">
            <a:solidFill>
              <a:schemeClr val="tx2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 userDrawn="1"/>
        </p:nvGrpSpPr>
        <p:grpSpPr>
          <a:xfrm>
            <a:off x="6404510" y="921171"/>
            <a:ext cx="2404527" cy="1033272"/>
            <a:chOff x="5601870" y="580969"/>
            <a:chExt cx="3207167" cy="1033272"/>
          </a:xfrm>
        </p:grpSpPr>
        <p:sp>
          <p:nvSpPr>
            <p:cNvPr id="19" name="Content Placeholder 4"/>
            <p:cNvSpPr txBox="1">
              <a:spLocks/>
            </p:cNvSpPr>
            <p:nvPr userDrawn="1"/>
          </p:nvSpPr>
          <p:spPr>
            <a:xfrm>
              <a:off x="5724056" y="580969"/>
              <a:ext cx="3084981" cy="103327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Leadership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Innovation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Broad Thinking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Global Citizenship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cxnSp>
          <p:nvCxnSpPr>
            <p:cNvPr id="57" name="Straight Connector 56"/>
            <p:cNvCxnSpPr/>
            <p:nvPr userDrawn="1"/>
          </p:nvCxnSpPr>
          <p:spPr>
            <a:xfrm>
              <a:off x="5601870" y="580969"/>
              <a:ext cx="0" cy="1026918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 userDrawn="1"/>
        </p:nvGrpSpPr>
        <p:grpSpPr>
          <a:xfrm>
            <a:off x="6404510" y="3735323"/>
            <a:ext cx="2404527" cy="489858"/>
            <a:chOff x="5601870" y="3836126"/>
            <a:chExt cx="3207167" cy="489858"/>
          </a:xfrm>
        </p:grpSpPr>
        <p:sp>
          <p:nvSpPr>
            <p:cNvPr id="83" name="Content Placeholder 4"/>
            <p:cNvSpPr txBox="1">
              <a:spLocks/>
            </p:cNvSpPr>
            <p:nvPr userDrawn="1"/>
          </p:nvSpPr>
          <p:spPr>
            <a:xfrm>
              <a:off x="5724056" y="3836126"/>
              <a:ext cx="3084981" cy="489858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Habits of Mind (H)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Foundational Concepts (C)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E645A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5601870" y="3836126"/>
              <a:ext cx="0" cy="489858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 userDrawn="1"/>
        </p:nvGrpSpPr>
        <p:grpSpPr>
          <a:xfrm>
            <a:off x="6404510" y="2130273"/>
            <a:ext cx="2404527" cy="1033272"/>
            <a:chOff x="5601870" y="2089725"/>
            <a:chExt cx="3207167" cy="1033272"/>
          </a:xfrm>
        </p:grpSpPr>
        <p:sp>
          <p:nvSpPr>
            <p:cNvPr id="46" name="Content Placeholder 4"/>
            <p:cNvSpPr txBox="1">
              <a:spLocks/>
            </p:cNvSpPr>
            <p:nvPr userDrawn="1"/>
          </p:nvSpPr>
          <p:spPr>
            <a:xfrm>
              <a:off x="5724056" y="2089725"/>
              <a:ext cx="3084981" cy="1033272"/>
            </a:xfrm>
            <a:prstGeom prst="rect">
              <a:avLst/>
            </a:prstGeom>
          </p:spPr>
          <p:txBody>
            <a:bodyPr vert="horz" lIns="0" tIns="0" rIns="0" bIns="0" rtlCol="0" anchor="t">
              <a:normAutofit/>
            </a:bodyPr>
            <a:lstStyle>
              <a:lvl1pPr marL="0" indent="0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None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1pPr>
              <a:lvl2pPr marL="115888" indent="-115888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2pPr>
              <a:lvl3pPr marL="23336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Arial"/>
                <a:buChar char="•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3pPr>
              <a:lvl4pPr marL="338138" indent="-1047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4pPr>
              <a:lvl5pPr marL="455613" indent="-117475" algn="l" defTabSz="457200" rtl="0" eaLnBrk="1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400"/>
                </a:spcAft>
                <a:buFont typeface="Lucida Grande"/>
                <a:buChar char="·"/>
                <a:defRPr sz="1200" b="0" i="0" kern="1200">
                  <a:solidFill>
                    <a:srgbClr val="6E645A"/>
                  </a:solidFill>
                  <a:latin typeface="Helvetica Neue"/>
                  <a:ea typeface="+mn-ea"/>
                  <a:cs typeface="Helvetica Neue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Thinking Critically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Thinking Creatively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Communicating Effectively</a:t>
              </a:r>
            </a:p>
            <a:p>
              <a:pPr marL="0" marR="0" lvl="0" indent="0" algn="l" defTabSz="4572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E1914"/>
                  </a:solidFill>
                  <a:effectLst/>
                  <a:uLnTx/>
                  <a:uFillTx/>
                  <a:latin typeface="Helvetica Neue"/>
                  <a:ea typeface="+mn-ea"/>
                  <a:cs typeface="Helvetica Neue"/>
                </a:rPr>
                <a:t>Interacting Effectively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645A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endParaRPr>
            </a:p>
          </p:txBody>
        </p:sp>
        <p:cxnSp>
          <p:nvCxnSpPr>
            <p:cNvPr id="65" name="Straight Connector 64"/>
            <p:cNvCxnSpPr/>
            <p:nvPr userDrawn="1"/>
          </p:nvCxnSpPr>
          <p:spPr>
            <a:xfrm>
              <a:off x="5601870" y="2089725"/>
              <a:ext cx="0" cy="1033272"/>
            </a:xfrm>
            <a:prstGeom prst="line">
              <a:avLst/>
            </a:prstGeom>
            <a:ln w="9525" cmpd="sng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itle 1"/>
          <p:cNvSpPr>
            <a:spLocks noGrp="1"/>
          </p:cNvSpPr>
          <p:nvPr userDrawn="1">
            <p:ph type="title"/>
          </p:nvPr>
        </p:nvSpPr>
        <p:spPr>
          <a:xfrm>
            <a:off x="336551" y="276220"/>
            <a:ext cx="6172201" cy="457807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1400"/>
              </a:lnSpc>
            </a:pPr>
            <a:endParaRPr lang="en-US" dirty="0"/>
          </a:p>
        </p:txBody>
      </p:sp>
      <p:cxnSp>
        <p:nvCxnSpPr>
          <p:cNvPr id="74" name="Elbow Connector 73"/>
          <p:cNvCxnSpPr/>
          <p:nvPr userDrawn="1"/>
        </p:nvCxnSpPr>
        <p:spPr>
          <a:xfrm flipV="1">
            <a:off x="3846286" y="2627011"/>
            <a:ext cx="2558224" cy="1"/>
          </a:xfrm>
          <a:prstGeom prst="bentConnector3">
            <a:avLst/>
          </a:prstGeom>
          <a:ln w="9525">
            <a:solidFill>
              <a:schemeClr val="tx2"/>
            </a:solidFill>
            <a:head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66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67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ools 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2941169"/>
            <a:ext cx="1947672" cy="1823534"/>
          </a:xfrm>
        </p:spPr>
        <p:txBody>
          <a:bodyPr>
            <a:normAutofit/>
          </a:bodyPr>
          <a:lstStyle>
            <a:lvl1pPr>
              <a:lnSpc>
                <a:spcPts val="1200"/>
              </a:lnSpc>
              <a:spcAft>
                <a:spcPts val="200"/>
              </a:spcAft>
              <a:defRPr sz="10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defRPr>
                <a:solidFill>
                  <a:srgbClr val="FFFAF5"/>
                </a:solidFill>
              </a:defRPr>
            </a:lvl2pPr>
            <a:lvl3pPr>
              <a:defRPr>
                <a:solidFill>
                  <a:srgbClr val="FFFAF5"/>
                </a:solidFill>
              </a:defRPr>
            </a:lvl3pPr>
            <a:lvl4pPr>
              <a:defRPr>
                <a:solidFill>
                  <a:srgbClr val="FFFAF5"/>
                </a:solidFill>
              </a:defRPr>
            </a:lvl4pPr>
            <a:lvl5pPr>
              <a:defRPr>
                <a:solidFill>
                  <a:srgbClr val="FFFAF5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3" y="1407079"/>
            <a:ext cx="1947670" cy="1372178"/>
          </a:xfrm>
        </p:spPr>
        <p:txBody>
          <a:bodyPr anchor="t">
            <a:noAutofit/>
          </a:bodyPr>
          <a:lstStyle>
            <a:lvl1pPr algn="l">
              <a:lnSpc>
                <a:spcPts val="2100"/>
              </a:lnSpc>
              <a:defRPr sz="21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1" y="2877135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2002537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6551" y="4830424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50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sic Conten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1" y="276220"/>
            <a:ext cx="6172201" cy="906818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6551" y="1382715"/>
            <a:ext cx="6172201" cy="3424744"/>
          </a:xfrm>
        </p:spPr>
        <p:txBody>
          <a:bodyPr/>
          <a:lstStyle>
            <a:lvl1pPr>
              <a:lnSpc>
                <a:spcPts val="2100"/>
              </a:lnSpc>
              <a:spcAft>
                <a:spcPts val="700"/>
              </a:spcAft>
              <a:defRPr sz="2100" b="1">
                <a:solidFill>
                  <a:schemeClr val="tx1"/>
                </a:solidFill>
                <a:latin typeface="Helvetica Neue"/>
                <a:cs typeface="Helvetica Neue"/>
              </a:defRPr>
            </a:lvl1pPr>
            <a:lvl2pPr marL="0" indent="0">
              <a:lnSpc>
                <a:spcPts val="1600"/>
              </a:lnSpc>
              <a:spcAft>
                <a:spcPts val="400"/>
              </a:spcAft>
              <a:buNone/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2pPr>
            <a:lvl3pPr marL="119063" indent="-119063">
              <a:lnSpc>
                <a:spcPts val="1600"/>
              </a:lnSpc>
              <a:spcAft>
                <a:spcPts val="400"/>
              </a:spcAft>
              <a:defRPr sz="1400" b="1">
                <a:solidFill>
                  <a:schemeClr val="tx1"/>
                </a:solidFill>
                <a:latin typeface="Helvetica Neue"/>
                <a:cs typeface="Helvetica Neue"/>
              </a:defRPr>
            </a:lvl3pPr>
            <a:lvl4pPr marL="2286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457200" indent="-109538">
              <a:lnSpc>
                <a:spcPts val="1600"/>
              </a:lnSpc>
              <a:spcAft>
                <a:spcPts val="400"/>
              </a:spcAft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36550" y="1332814"/>
            <a:ext cx="8472487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36550" y="238024"/>
            <a:ext cx="6309360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4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8749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jors and Concentratio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336550" y="1332814"/>
            <a:ext cx="8472488" cy="0"/>
          </a:xfrm>
          <a:prstGeom prst="line">
            <a:avLst/>
          </a:prstGeom>
          <a:ln w="190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oter Placeholder 4"/>
          <p:cNvSpPr txBox="1">
            <a:spLocks/>
          </p:cNvSpPr>
          <p:nvPr userDrawn="1"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©2015–16</a:t>
            </a:r>
            <a:r>
              <a:rPr lang="en-US" sz="700" baseline="0" dirty="0" smtClean="0">
                <a:solidFill>
                  <a:srgbClr val="C8BEB4"/>
                </a:solidFill>
              </a:rPr>
              <a:t> </a:t>
            </a:r>
            <a:r>
              <a:rPr lang="en-US" sz="700" dirty="0" smtClean="0">
                <a:solidFill>
                  <a:srgbClr val="C8BEB4"/>
                </a:solidFill>
              </a:rPr>
              <a:t>MINERVA PROJECT, INC.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3" name="Slide Number Placeholder 3"/>
          <p:cNvSpPr txBox="1">
            <a:spLocks/>
          </p:cNvSpPr>
          <p:nvPr userDrawn="1"/>
        </p:nvSpPr>
        <p:spPr>
          <a:xfrm>
            <a:off x="6874932" y="4857495"/>
            <a:ext cx="1934105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/>
                </a:solidFill>
              </a:rPr>
              <a:pPr/>
              <a:t>‹#›</a:t>
            </a:fld>
            <a:endParaRPr lang="en-US" sz="1000" b="1" dirty="0">
              <a:solidFill>
                <a:schemeClr val="tx2"/>
              </a:solidFill>
            </a:endParaRPr>
          </a:p>
        </p:txBody>
      </p:sp>
      <p:sp>
        <p:nvSpPr>
          <p:cNvPr id="34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ALL RIGHTS RESERVED.</a:t>
            </a:r>
            <a:endParaRPr lang="en-US" sz="700" dirty="0">
              <a:solidFill>
                <a:srgbClr val="C8BEB4"/>
              </a:solidFill>
            </a:endParaRPr>
          </a:p>
        </p:txBody>
      </p:sp>
      <p:sp>
        <p:nvSpPr>
          <p:cNvPr id="35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C8BEB4"/>
                </a:solidFill>
              </a:rPr>
              <a:t>PROPRIETARY &amp; CONFIDENTIAL</a:t>
            </a:r>
            <a:endParaRPr lang="en-US" sz="700" dirty="0">
              <a:solidFill>
                <a:srgbClr val="C8BEB4"/>
              </a:solidFill>
            </a:endParaRPr>
          </a:p>
        </p:txBody>
      </p:sp>
      <p:cxnSp>
        <p:nvCxnSpPr>
          <p:cNvPr id="52" name="Straight Connector 51"/>
          <p:cNvCxnSpPr/>
          <p:nvPr userDrawn="1"/>
        </p:nvCxnSpPr>
        <p:spPr>
          <a:xfrm>
            <a:off x="336550" y="238024"/>
            <a:ext cx="8472488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336551" y="276220"/>
            <a:ext cx="6172201" cy="457807"/>
          </a:xfrm>
        </p:spPr>
        <p:txBody>
          <a:bodyPr anchor="t">
            <a:noAutofit/>
          </a:bodyPr>
          <a:lstStyle>
            <a:lvl1pPr marL="0" algn="l" defTabSz="457200" rtl="0" eaLnBrk="1" latinLnBrk="0" hangingPunct="1">
              <a:lnSpc>
                <a:spcPts val="1600"/>
              </a:lnSpc>
              <a:spcBef>
                <a:spcPct val="0"/>
              </a:spcBef>
              <a:buNone/>
              <a:defRPr lang="en-US" sz="1400" b="1" i="0" kern="1200" cap="none" dirty="0">
                <a:solidFill>
                  <a:schemeClr val="accent1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14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58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itle Log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2941169"/>
            <a:ext cx="1947672" cy="449649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400"/>
              </a:spcAft>
              <a:defRPr lang="en-US" sz="1400" b="1" i="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>
              <a:defRPr>
                <a:solidFill>
                  <a:srgbClr val="FFFAF5"/>
                </a:solidFill>
              </a:defRPr>
            </a:lvl2pPr>
            <a:lvl3pPr>
              <a:defRPr>
                <a:solidFill>
                  <a:srgbClr val="FFFAF5"/>
                </a:solidFill>
              </a:defRPr>
            </a:lvl3pPr>
            <a:lvl4pPr>
              <a:defRPr>
                <a:solidFill>
                  <a:srgbClr val="FFFAF5"/>
                </a:solidFill>
              </a:defRPr>
            </a:lvl4pPr>
            <a:lvl5pPr>
              <a:defRPr>
                <a:solidFill>
                  <a:srgbClr val="FFFAF5"/>
                </a:solidFill>
              </a:defRPr>
            </a:lvl5pPr>
          </a:lstStyle>
          <a:p>
            <a:pPr marL="0" lv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</a:pPr>
            <a:r>
              <a:rPr lang="en-US" dirty="0" smtClean="0"/>
              <a:t>Click To Edit Master Subtitle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407079"/>
            <a:ext cx="6172200" cy="1372178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1" y="2877135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254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PPT_Logo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2" y="3962311"/>
            <a:ext cx="1142238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9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ools Title Logo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2941169"/>
            <a:ext cx="1947672" cy="449649"/>
          </a:xfrm>
        </p:spPr>
        <p:txBody>
          <a:bodyPr>
            <a:normAutofit/>
          </a:bodyPr>
          <a:lstStyle>
            <a:lvl1pPr>
              <a:lnSpc>
                <a:spcPts val="1400"/>
              </a:lnSpc>
              <a:spcAft>
                <a:spcPts val="400"/>
              </a:spcAft>
              <a:defRPr lang="en-US" sz="1400" b="1" i="0" kern="1200" dirty="0" smtClean="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>
              <a:defRPr>
                <a:solidFill>
                  <a:srgbClr val="FFFAF5"/>
                </a:solidFill>
              </a:defRPr>
            </a:lvl2pPr>
            <a:lvl3pPr>
              <a:defRPr>
                <a:solidFill>
                  <a:srgbClr val="FFFAF5"/>
                </a:solidFill>
              </a:defRPr>
            </a:lvl3pPr>
            <a:lvl4pPr>
              <a:defRPr>
                <a:solidFill>
                  <a:srgbClr val="FFFAF5"/>
                </a:solidFill>
              </a:defRPr>
            </a:lvl4pPr>
            <a:lvl5pPr>
              <a:defRPr>
                <a:solidFill>
                  <a:srgbClr val="FFFAF5"/>
                </a:solidFill>
              </a:defRPr>
            </a:lvl5pPr>
          </a:lstStyle>
          <a:p>
            <a:pPr marL="0" lv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</a:pPr>
            <a:r>
              <a:rPr lang="en-US" dirty="0" smtClean="0"/>
              <a:t>Click To Edit Master Subtitle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407079"/>
            <a:ext cx="6172200" cy="1372178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1" y="2877135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254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PPT_Logo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2" y="3755047"/>
            <a:ext cx="1709166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25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BIG TYP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602" y="1471302"/>
            <a:ext cx="6164629" cy="2225085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6000" b="0" i="0" cap="all" spc="100" baseline="0">
                <a:solidFill>
                  <a:srgbClr val="FFFAF5"/>
                </a:solidFill>
                <a:latin typeface="Helvetica Neue UltraLight"/>
                <a:cs typeface="Helvetica Neue Ultra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PPT_Logo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2" y="3962311"/>
            <a:ext cx="1142238" cy="82296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3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ools Title BIG TYP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5602" y="1471302"/>
            <a:ext cx="6164629" cy="2225085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6000" b="0" i="0" cap="all" spc="100" baseline="0">
                <a:solidFill>
                  <a:srgbClr val="FFFAF5"/>
                </a:solidFill>
                <a:latin typeface="Helvetica Neue UltraLight"/>
                <a:cs typeface="Helvetica Neue Ultra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PPT_Logo9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2" y="3755047"/>
            <a:ext cx="1709166" cy="103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3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End Slide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407079"/>
            <a:ext cx="6172200" cy="1372178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36551" y="2877135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254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" y="2941169"/>
            <a:ext cx="1947672" cy="1823534"/>
          </a:xfrm>
        </p:spPr>
        <p:txBody>
          <a:bodyPr>
            <a:normAutofit/>
          </a:bodyPr>
          <a:lstStyle>
            <a:lvl1pPr>
              <a:lnSpc>
                <a:spcPts val="1600"/>
              </a:lnSpc>
              <a:spcAft>
                <a:spcPts val="400"/>
              </a:spcAft>
              <a:defRPr sz="1400" b="1" i="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defRPr>
                <a:solidFill>
                  <a:srgbClr val="FFFAF5"/>
                </a:solidFill>
              </a:defRPr>
            </a:lvl2pPr>
            <a:lvl3pPr>
              <a:defRPr>
                <a:solidFill>
                  <a:srgbClr val="FFFAF5"/>
                </a:solidFill>
              </a:defRPr>
            </a:lvl3pPr>
            <a:lvl4pPr>
              <a:defRPr>
                <a:solidFill>
                  <a:srgbClr val="FFFAF5"/>
                </a:solidFill>
              </a:defRPr>
            </a:lvl4pPr>
            <a:lvl5pPr>
              <a:defRPr>
                <a:solidFill>
                  <a:srgbClr val="FFFAF5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36551" y="4830424"/>
            <a:ext cx="2002536" cy="0"/>
          </a:xfrm>
          <a:prstGeom prst="line">
            <a:avLst/>
          </a:prstGeom>
          <a:ln w="63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5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Highligh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375101"/>
            <a:ext cx="6172200" cy="3426675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spcAft>
                <a:spcPts val="600"/>
              </a:spcAft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©2015–16</a:t>
            </a:r>
            <a:r>
              <a:rPr lang="en-US" sz="700" baseline="0" dirty="0" smtClean="0">
                <a:solidFill>
                  <a:srgbClr val="6E645A"/>
                </a:solidFill>
              </a:rPr>
              <a:t> </a:t>
            </a:r>
            <a:r>
              <a:rPr lang="en-US" sz="700" dirty="0" smtClean="0">
                <a:solidFill>
                  <a:srgbClr val="6E645A"/>
                </a:solidFill>
              </a:rPr>
              <a:t>MINERVA PROJECT, INC.</a:t>
            </a:r>
            <a:endParaRPr lang="en-US" sz="700" dirty="0">
              <a:solidFill>
                <a:srgbClr val="6E645A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6675438" y="4857495"/>
            <a:ext cx="2133600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ALL RIGHTS RESERVED.</a:t>
            </a:r>
            <a:endParaRPr lang="en-US" sz="700" dirty="0">
              <a:solidFill>
                <a:srgbClr val="6E645A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PROPRIETARY &amp; CONFIDENTIAL</a:t>
            </a:r>
            <a:endParaRPr lang="en-US" sz="700" dirty="0">
              <a:solidFill>
                <a:srgbClr val="6E645A"/>
              </a:solidFill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4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Highligh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552" y="1375101"/>
            <a:ext cx="6172200" cy="3426675"/>
          </a:xfrm>
        </p:spPr>
        <p:txBody>
          <a:bodyPr anchor="t">
            <a:noAutofit/>
          </a:bodyPr>
          <a:lstStyle>
            <a:lvl1pPr algn="l">
              <a:lnSpc>
                <a:spcPts val="2800"/>
              </a:lnSpc>
              <a:spcAft>
                <a:spcPts val="600"/>
              </a:spcAft>
              <a:defRPr sz="2800" b="1" i="0" cap="none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336550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©2015–16</a:t>
            </a:r>
            <a:r>
              <a:rPr lang="en-US" sz="700" baseline="0" dirty="0" smtClean="0">
                <a:solidFill>
                  <a:srgbClr val="6E645A"/>
                </a:solidFill>
              </a:rPr>
              <a:t> </a:t>
            </a:r>
            <a:r>
              <a:rPr lang="en-US" sz="700" dirty="0" smtClean="0">
                <a:solidFill>
                  <a:srgbClr val="6E645A"/>
                </a:solidFill>
              </a:rPr>
              <a:t>MINERVA PROJECT, INC.</a:t>
            </a:r>
            <a:endParaRPr lang="en-US" sz="700" dirty="0">
              <a:solidFill>
                <a:srgbClr val="6E645A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6675438" y="4857495"/>
            <a:ext cx="2133600" cy="229497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r" defTabSz="457200" rtl="0" eaLnBrk="1" latinLnBrk="0" hangingPunct="1">
              <a:defRPr sz="1200" b="1" i="0" kern="1200">
                <a:solidFill>
                  <a:srgbClr val="6E645A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02BB5F-DFF6-EE4A-9D78-4B2F4AFAD38F}" type="slidenum">
              <a:rPr lang="en-US" sz="10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sz="1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336550" y="1332814"/>
            <a:ext cx="6306693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249320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ALL RIGHTS RESERVED.</a:t>
            </a:r>
            <a:endParaRPr lang="en-US" sz="700" dirty="0">
              <a:solidFill>
                <a:srgbClr val="6E645A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4649851" y="4857495"/>
            <a:ext cx="1938344" cy="260604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457200" rtl="0" eaLnBrk="1" latinLnBrk="0" hangingPunct="1">
              <a:lnSpc>
                <a:spcPts val="900"/>
              </a:lnSpc>
              <a:defRPr sz="9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 smtClean="0">
                <a:solidFill>
                  <a:srgbClr val="6E645A"/>
                </a:solidFill>
              </a:rPr>
              <a:t>PROPRIETARY &amp; CONFIDENTIAL</a:t>
            </a:r>
            <a:endParaRPr lang="en-US" sz="700" dirty="0">
              <a:solidFill>
                <a:srgbClr val="6E645A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36552" y="238024"/>
            <a:ext cx="2002536" cy="0"/>
          </a:xfrm>
          <a:prstGeom prst="line">
            <a:avLst/>
          </a:prstGeom>
          <a:ln w="6350" cmpd="sng">
            <a:solidFill>
              <a:srgbClr val="C8BE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280460"/>
            <a:ext cx="1938338" cy="455613"/>
          </a:xfrm>
        </p:spPr>
        <p:txBody>
          <a:bodyPr/>
          <a:lstStyle>
            <a:lvl1pPr>
              <a:lnSpc>
                <a:spcPts val="1000"/>
              </a:lnSpc>
              <a:spcAft>
                <a:spcPts val="200"/>
              </a:spcAft>
              <a:defRPr lang="en-US" sz="1000" b="0" i="0" kern="1000" cap="none" spc="50" dirty="0" smtClean="0">
                <a:solidFill>
                  <a:schemeClr val="bg1"/>
                </a:solidFill>
                <a:latin typeface="Helvetica Neue Light"/>
                <a:ea typeface="+mj-ea"/>
                <a:cs typeface="Helvetica Neue Light"/>
              </a:defRPr>
            </a:lvl1pPr>
            <a:lvl2pPr>
              <a:defRPr lang="en-US" sz="1000" b="0" i="0" kern="1200" cap="none" dirty="0" smtClean="0">
                <a:solidFill>
                  <a:schemeClr val="bg1"/>
                </a:solidFill>
                <a:latin typeface="Helvetica Neue Light"/>
                <a:ea typeface="+mj-ea"/>
                <a:cs typeface="Helvetica Neue Light"/>
              </a:defRPr>
            </a:lvl2pPr>
            <a:lvl3pPr>
              <a:defRPr lang="en-US" sz="1000" b="0" i="0" kern="1200" cap="none" dirty="0" smtClean="0">
                <a:solidFill>
                  <a:schemeClr val="bg1"/>
                </a:solidFill>
                <a:latin typeface="Helvetica Neue Light"/>
                <a:ea typeface="+mj-ea"/>
                <a:cs typeface="Helvetica Neue Light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36550" y="4830424"/>
            <a:ext cx="8472488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52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551" y="260767"/>
            <a:ext cx="6292469" cy="95549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551" y="1412014"/>
            <a:ext cx="6292469" cy="33885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5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04" r:id="rId2"/>
    <p:sldLayoutId id="2147483711" r:id="rId3"/>
    <p:sldLayoutId id="2147483703" r:id="rId4"/>
    <p:sldLayoutId id="2147483674" r:id="rId5"/>
    <p:sldLayoutId id="2147483702" r:id="rId6"/>
    <p:sldLayoutId id="2147483723" r:id="rId7"/>
    <p:sldLayoutId id="2147483706" r:id="rId8"/>
    <p:sldLayoutId id="2147483717" r:id="rId9"/>
    <p:sldLayoutId id="2147483701" r:id="rId10"/>
    <p:sldLayoutId id="2147483716" r:id="rId11"/>
    <p:sldLayoutId id="2147483691" r:id="rId12"/>
    <p:sldLayoutId id="2147483708" r:id="rId13"/>
    <p:sldLayoutId id="2147483709" r:id="rId14"/>
    <p:sldLayoutId id="2147483712" r:id="rId15"/>
    <p:sldLayoutId id="2147483713" r:id="rId16"/>
    <p:sldLayoutId id="2147483721" r:id="rId17"/>
    <p:sldLayoutId id="2147483654" r:id="rId18"/>
    <p:sldLayoutId id="2147483714" r:id="rId19"/>
    <p:sldLayoutId id="2147483715" r:id="rId20"/>
    <p:sldLayoutId id="2147483718" r:id="rId21"/>
    <p:sldLayoutId id="2147483722" r:id="rId22"/>
    <p:sldLayoutId id="2147483710" r:id="rId23"/>
    <p:sldLayoutId id="2147483725" r:id="rId24"/>
    <p:sldLayoutId id="2147483726" r:id="rId2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2400"/>
        </a:lnSpc>
        <a:spcBef>
          <a:spcPct val="0"/>
        </a:spcBef>
        <a:buNone/>
        <a:defRPr sz="2400" b="1" i="0" kern="1200" cap="none">
          <a:solidFill>
            <a:srgbClr val="6E645A"/>
          </a:solidFill>
          <a:latin typeface="Helvetica Neue"/>
          <a:ea typeface="+mj-ea"/>
          <a:cs typeface="Helvetica Neue"/>
        </a:defRPr>
      </a:lvl1pPr>
    </p:titleStyle>
    <p:bodyStyle>
      <a:lvl1pPr marL="0" indent="0" algn="l" defTabSz="457200" rtl="0" eaLnBrk="1" latinLnBrk="0" hangingPunct="1">
        <a:lnSpc>
          <a:spcPts val="2400"/>
        </a:lnSpc>
        <a:spcBef>
          <a:spcPts val="0"/>
        </a:spcBef>
        <a:spcAft>
          <a:spcPts val="600"/>
        </a:spcAft>
        <a:buFont typeface="Arial"/>
        <a:buNone/>
        <a:defRPr sz="2400" b="0" i="0" kern="1200">
          <a:solidFill>
            <a:srgbClr val="6E645A"/>
          </a:solidFill>
          <a:latin typeface="Helvetica Neue Light"/>
          <a:ea typeface="+mn-ea"/>
          <a:cs typeface="Helvetica Neue Light"/>
        </a:defRPr>
      </a:lvl1pPr>
      <a:lvl2pPr marL="230188" indent="-230188" algn="l" defTabSz="457200" rtl="0" eaLnBrk="1" latinLnBrk="0" hangingPunct="1">
        <a:lnSpc>
          <a:spcPts val="2400"/>
        </a:lnSpc>
        <a:spcBef>
          <a:spcPts val="0"/>
        </a:spcBef>
        <a:spcAft>
          <a:spcPts val="600"/>
        </a:spcAft>
        <a:buFont typeface="Arial"/>
        <a:buChar char="•"/>
        <a:defRPr sz="2400" b="0" i="0" kern="1200">
          <a:solidFill>
            <a:srgbClr val="6E645A"/>
          </a:solidFill>
          <a:latin typeface="Helvetica Neue Light"/>
          <a:ea typeface="+mn-ea"/>
          <a:cs typeface="Helvetica Neue Light"/>
        </a:defRPr>
      </a:lvl2pPr>
      <a:lvl3pPr marL="461963" indent="-231775" algn="l" defTabSz="457200" rtl="0" eaLnBrk="1" latinLnBrk="0" hangingPunct="1">
        <a:lnSpc>
          <a:spcPts val="2400"/>
        </a:lnSpc>
        <a:spcBef>
          <a:spcPts val="0"/>
        </a:spcBef>
        <a:spcAft>
          <a:spcPts val="600"/>
        </a:spcAft>
        <a:buFont typeface="Arial"/>
        <a:buChar char="•"/>
        <a:defRPr sz="2400" b="0" i="0" kern="1200">
          <a:solidFill>
            <a:srgbClr val="6E645A"/>
          </a:solidFill>
          <a:latin typeface="Helvetica Neue Light"/>
          <a:ea typeface="+mn-ea"/>
          <a:cs typeface="Helvetica Neue Light"/>
        </a:defRPr>
      </a:lvl3pPr>
      <a:lvl4pPr marL="577850" indent="-115888" algn="l" defTabSz="457200" rtl="0" eaLnBrk="1" latinLnBrk="0" hangingPunct="1">
        <a:lnSpc>
          <a:spcPts val="1400"/>
        </a:lnSpc>
        <a:spcBef>
          <a:spcPts val="0"/>
        </a:spcBef>
        <a:spcAft>
          <a:spcPts val="400"/>
        </a:spcAft>
        <a:buFont typeface="Lucida Grande"/>
        <a:buChar char="·"/>
        <a:defRPr sz="1400" b="0" i="0" kern="1200">
          <a:solidFill>
            <a:srgbClr val="6E645A"/>
          </a:solidFill>
          <a:latin typeface="Helvetica Neue Light"/>
          <a:ea typeface="+mn-ea"/>
          <a:cs typeface="Helvetica Neue Light"/>
        </a:defRPr>
      </a:lvl4pPr>
      <a:lvl5pPr marL="681038" indent="-103188" algn="l" defTabSz="457200" rtl="0" eaLnBrk="1" latinLnBrk="0" hangingPunct="1">
        <a:lnSpc>
          <a:spcPts val="1400"/>
        </a:lnSpc>
        <a:spcBef>
          <a:spcPts val="0"/>
        </a:spcBef>
        <a:spcAft>
          <a:spcPts val="400"/>
        </a:spcAft>
        <a:buFont typeface="Lucida Grande"/>
        <a:buChar char="·"/>
        <a:defRPr sz="1050" b="0" i="0" kern="1200">
          <a:solidFill>
            <a:srgbClr val="6E645A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36550" y="3820160"/>
            <a:ext cx="3442970" cy="772160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 smtClean="0"/>
              <a:t>Alex Aberg Cobo, JD, MBA</a:t>
            </a:r>
          </a:p>
          <a:p>
            <a:r>
              <a:rPr lang="en-US" sz="2000" dirty="0" smtClean="0"/>
              <a:t>Managing Director, Latin America</a:t>
            </a:r>
          </a:p>
          <a:p>
            <a:r>
              <a:rPr lang="en-US" sz="2000" b="0" dirty="0" err="1" smtClean="0"/>
              <a:t>alex@minervaproject.com</a:t>
            </a:r>
            <a:endParaRPr lang="en-US" sz="2000" b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6552" y="833120"/>
            <a:ext cx="8096248" cy="2987040"/>
          </a:xfrm>
        </p:spPr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Active Learning and</a:t>
            </a:r>
            <a:r>
              <a:rPr lang="en-US" sz="4000" dirty="0"/>
              <a:t> </a:t>
            </a:r>
            <a:r>
              <a:rPr lang="en-US" sz="4000" dirty="0" smtClean="0"/>
              <a:t>Practical </a:t>
            </a:r>
            <a:br>
              <a:rPr lang="en-US" sz="4000" dirty="0" smtClean="0"/>
            </a:b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Knowledge</a:t>
            </a:r>
            <a:br>
              <a:rPr lang="en-US" sz="4000" dirty="0" smtClean="0"/>
            </a:b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spc="100" dirty="0"/>
          </a:p>
        </p:txBody>
      </p:sp>
    </p:spTree>
    <p:extLst>
      <p:ext uri="{BB962C8B-B14F-4D97-AF65-F5344CB8AC3E}">
        <p14:creationId xmlns:p14="http://schemas.microsoft.com/office/powerpoint/2010/main" val="288595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418460"/>
            <a:ext cx="6592569" cy="90681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Aspects of Four Core Competencies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Examples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6552" y="1471694"/>
            <a:ext cx="3975098" cy="370228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1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9063" indent="-119063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228600" indent="-109538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347663" indent="-119063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2"/>
                </a:solidFill>
              </a:rPr>
              <a:t>critical thinking</a:t>
            </a:r>
          </a:p>
          <a:p>
            <a:endParaRPr lang="en-US" sz="2800" dirty="0" smtClean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rgbClr val="BEB478"/>
                </a:solidFill>
              </a:rPr>
              <a:t>	</a:t>
            </a:r>
            <a:r>
              <a:rPr lang="en-US" sz="2800" dirty="0" smtClean="0">
                <a:solidFill>
                  <a:schemeClr val="tx2"/>
                </a:solidFill>
              </a:rPr>
              <a:t>evaluating claims</a:t>
            </a:r>
          </a:p>
          <a:p>
            <a:endParaRPr lang="en-US" sz="2800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rgbClr val="6E645A"/>
                </a:solidFill>
              </a:rPr>
              <a:t>	w</a:t>
            </a:r>
            <a:r>
              <a:rPr lang="en-US" sz="2800" dirty="0" smtClean="0">
                <a:solidFill>
                  <a:srgbClr val="6E645A"/>
                </a:solidFill>
              </a:rPr>
              <a:t>eighing decisions</a:t>
            </a:r>
          </a:p>
          <a:p>
            <a:endParaRPr lang="en-US" sz="2800" dirty="0" smtClean="0">
              <a:solidFill>
                <a:srgbClr val="BEB478"/>
              </a:solidFill>
            </a:endParaRPr>
          </a:p>
          <a:p>
            <a:r>
              <a:rPr lang="en-US" sz="2800" dirty="0" smtClean="0">
                <a:solidFill>
                  <a:srgbClr val="BEB478"/>
                </a:solidFill>
              </a:rPr>
              <a:t>creative thinking</a:t>
            </a:r>
          </a:p>
          <a:p>
            <a:endParaRPr lang="en-US" sz="2800" dirty="0" smtClean="0">
              <a:solidFill>
                <a:srgbClr val="BEB478"/>
              </a:solidFill>
            </a:endParaRPr>
          </a:p>
          <a:p>
            <a:r>
              <a:rPr lang="en-US" sz="2800" dirty="0">
                <a:solidFill>
                  <a:srgbClr val="7F7F7F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solving problems</a:t>
            </a:r>
          </a:p>
          <a:p>
            <a:endParaRPr lang="en-US" sz="2800" dirty="0" smtClean="0">
              <a:solidFill>
                <a:srgbClr val="6E645A"/>
              </a:solidFill>
            </a:endParaRPr>
          </a:p>
          <a:p>
            <a:r>
              <a:rPr lang="en-US" sz="2800" dirty="0">
                <a:solidFill>
                  <a:srgbClr val="6E645A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facilitating discovery</a:t>
            </a:r>
          </a:p>
          <a:p>
            <a:r>
              <a:rPr lang="en-US" sz="2800" dirty="0" smtClean="0">
                <a:solidFill>
                  <a:srgbClr val="6E645A"/>
                </a:solidFill>
              </a:rPr>
              <a:t>	</a:t>
            </a:r>
            <a:endParaRPr lang="en-US" sz="2800" dirty="0">
              <a:solidFill>
                <a:srgbClr val="6E645A"/>
              </a:solidFill>
            </a:endParaRPr>
          </a:p>
          <a:p>
            <a:endParaRPr lang="en-US" sz="2800" dirty="0" smtClean="0">
              <a:solidFill>
                <a:srgbClr val="BEB478"/>
              </a:solidFill>
            </a:endParaRPr>
          </a:p>
          <a:p>
            <a:r>
              <a:rPr lang="en-US" sz="1800" dirty="0" smtClean="0"/>
              <a:t>	</a:t>
            </a:r>
            <a:endParaRPr lang="en-US" sz="180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649850" y="1451374"/>
            <a:ext cx="4494149" cy="318158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1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9063" indent="-119063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228600" indent="-109538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347663" indent="-119063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BEB478"/>
                </a:solidFill>
              </a:rPr>
              <a:t>effective communication</a:t>
            </a:r>
          </a:p>
          <a:p>
            <a:endParaRPr lang="en-US" sz="2800" dirty="0" smtClean="0">
              <a:solidFill>
                <a:srgbClr val="BEB478"/>
              </a:solidFill>
            </a:endParaRPr>
          </a:p>
          <a:p>
            <a:r>
              <a:rPr lang="en-US" sz="2800" dirty="0">
                <a:solidFill>
                  <a:srgbClr val="7F7F7F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writing clearly</a:t>
            </a:r>
          </a:p>
          <a:p>
            <a:endParaRPr lang="en-US" sz="2800" dirty="0" smtClean="0">
              <a:solidFill>
                <a:srgbClr val="6E645A"/>
              </a:solidFill>
            </a:endParaRPr>
          </a:p>
          <a:p>
            <a:r>
              <a:rPr lang="en-US" sz="2800" dirty="0">
                <a:solidFill>
                  <a:srgbClr val="6E645A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presenting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 smtClean="0">
                <a:solidFill>
                  <a:srgbClr val="BEB478"/>
                </a:solidFill>
              </a:rPr>
              <a:t>effective interaction</a:t>
            </a:r>
          </a:p>
          <a:p>
            <a:endParaRPr lang="en-US" sz="2800" dirty="0" smtClean="0">
              <a:solidFill>
                <a:srgbClr val="BEB478"/>
              </a:solidFill>
            </a:endParaRPr>
          </a:p>
          <a:p>
            <a:r>
              <a:rPr lang="en-US" sz="2800" dirty="0">
                <a:solidFill>
                  <a:srgbClr val="7F7F7F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negotiating</a:t>
            </a:r>
          </a:p>
          <a:p>
            <a:endParaRPr lang="en-US" sz="2800" dirty="0" smtClean="0">
              <a:solidFill>
                <a:srgbClr val="6E645A"/>
              </a:solidFill>
            </a:endParaRPr>
          </a:p>
          <a:p>
            <a:r>
              <a:rPr lang="en-US" sz="2800" dirty="0">
                <a:solidFill>
                  <a:srgbClr val="6E645A"/>
                </a:solidFill>
              </a:rPr>
              <a:t>	</a:t>
            </a:r>
            <a:r>
              <a:rPr lang="en-US" sz="2800" dirty="0" smtClean="0">
                <a:solidFill>
                  <a:srgbClr val="6E645A"/>
                </a:solidFill>
              </a:rPr>
              <a:t>working on teams</a:t>
            </a:r>
          </a:p>
          <a:p>
            <a:r>
              <a:rPr lang="en-US" sz="1800" dirty="0" smtClean="0">
                <a:solidFill>
                  <a:srgbClr val="6E645A"/>
                </a:solidFill>
              </a:rPr>
              <a:t> </a:t>
            </a:r>
            <a:endParaRPr lang="en-US" sz="1800" dirty="0">
              <a:solidFill>
                <a:srgbClr val="6E645A"/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7107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4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knowledge and skills cannot easily be learned in lectures.</a:t>
            </a:r>
            <a:endParaRPr lang="en-US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336551" y="2189960"/>
            <a:ext cx="6172201" cy="16513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rgbClr val="6E645A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Lectures are a </a:t>
            </a:r>
            <a:r>
              <a:rPr lang="en-US" sz="2800" dirty="0" smtClean="0">
                <a:solidFill>
                  <a:schemeClr val="accent1"/>
                </a:solidFill>
              </a:rPr>
              <a:t>great way to teach, </a:t>
            </a:r>
            <a:r>
              <a:rPr lang="en-US" sz="2800" dirty="0" smtClean="0">
                <a:solidFill>
                  <a:schemeClr val="tx1"/>
                </a:solidFill>
              </a:rPr>
              <a:t>but a </a:t>
            </a:r>
            <a:r>
              <a:rPr lang="en-US" sz="2800" dirty="0" smtClean="0">
                <a:solidFill>
                  <a:srgbClr val="F05A29"/>
                </a:solidFill>
              </a:rPr>
              <a:t>terrible way to learn.</a:t>
            </a:r>
            <a:endParaRPr lang="en-US" sz="2800" dirty="0">
              <a:solidFill>
                <a:srgbClr val="F05A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8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202151" y="456114"/>
            <a:ext cx="784964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400">
                <a:solidFill>
                  <a:srgbClr val="FFFFFF"/>
                </a:solidFill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t>Content-based curriculum </a:t>
            </a:r>
          </a:p>
        </p:txBody>
      </p:sp>
      <p:pic>
        <p:nvPicPr>
          <p:cNvPr id="134" name="image15.jpg" descr="physics-classroom-blackboar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9211"/>
            <a:ext cx="9987280" cy="52030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Classroom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4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2" y="1375101"/>
            <a:ext cx="7324088" cy="3426675"/>
          </a:xfrm>
        </p:spPr>
        <p:txBody>
          <a:bodyPr/>
          <a:lstStyle/>
          <a:p>
            <a:r>
              <a:rPr lang="en-US" dirty="0" smtClean="0"/>
              <a:t>Active Learning and Interactive seminars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336551" y="2473061"/>
            <a:ext cx="6172201" cy="4562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rgbClr val="6E645A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accent1"/>
                </a:solidFill>
              </a:rPr>
              <a:t>16 principles applied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36552" y="2087007"/>
            <a:ext cx="6172200" cy="4550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rgbClr val="6E645A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sz="2800" dirty="0" smtClean="0">
                <a:solidFill>
                  <a:schemeClr val="accent1"/>
                </a:solidFill>
              </a:rPr>
              <a:t>empirically motivated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36552" y="1730856"/>
            <a:ext cx="6172200" cy="44907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rgbClr val="6E645A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accent1"/>
                </a:solidFill>
              </a:rPr>
              <a:t>capped at 18 students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endParaRPr lang="en-US" sz="2800" dirty="0" smtClean="0">
              <a:solidFill>
                <a:schemeClr val="accent1"/>
              </a:solidFill>
            </a:endParaRPr>
          </a:p>
          <a:p>
            <a:pPr>
              <a:lnSpc>
                <a:spcPts val="2800"/>
              </a:lnSpc>
              <a:spcAft>
                <a:spcPts val="600"/>
              </a:spcAft>
            </a:pPr>
            <a:endParaRPr lang="en-US" sz="28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54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74775"/>
            <a:ext cx="6172200" cy="3427413"/>
          </a:xfrm>
        </p:spPr>
        <p:txBody>
          <a:bodyPr/>
          <a:lstStyle/>
          <a:p>
            <a:r>
              <a:rPr lang="en-US" dirty="0" smtClean="0"/>
              <a:t>Minerva’s Classroom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280988"/>
            <a:ext cx="1938338" cy="455612"/>
          </a:xfrm>
        </p:spPr>
        <p:txBody>
          <a:bodyPr/>
          <a:lstStyle/>
          <a:p>
            <a:r>
              <a:rPr lang="en-US" dirty="0" smtClean="0"/>
              <a:t>Classroom</a:t>
            </a:r>
            <a:endParaRPr lang="en-US" dirty="0"/>
          </a:p>
        </p:txBody>
      </p:sp>
      <p:pic>
        <p:nvPicPr>
          <p:cNvPr id="4" name="Picture 3" descr="Screen Shot 2015-10-07 at 6.25.3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742"/>
          <a:stretch/>
        </p:blipFill>
        <p:spPr>
          <a:xfrm>
            <a:off x="0" y="230188"/>
            <a:ext cx="91440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22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lktime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32" y="1"/>
            <a:ext cx="68477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590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396240"/>
            <a:ext cx="7181849" cy="786798"/>
          </a:xfrm>
        </p:spPr>
        <p:txBody>
          <a:bodyPr/>
          <a:lstStyle/>
          <a:p>
            <a:r>
              <a:rPr lang="en-US" sz="2800" dirty="0" smtClean="0"/>
              <a:t>First-year Student Internship Examples</a:t>
            </a:r>
            <a:endParaRPr lang="en-US" sz="2800" dirty="0"/>
          </a:p>
        </p:txBody>
      </p:sp>
      <p:pic>
        <p:nvPicPr>
          <p:cNvPr id="8" name="Picture 7" descr="OmidyarNet_Logo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609930"/>
            <a:ext cx="2051049" cy="680575"/>
          </a:xfrm>
          <a:prstGeom prst="rect">
            <a:avLst/>
          </a:prstGeom>
        </p:spPr>
      </p:pic>
      <p:pic>
        <p:nvPicPr>
          <p:cNvPr id="9" name="Picture 8" descr="zhenfund (1)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613" y="1537073"/>
            <a:ext cx="2569688" cy="907569"/>
          </a:xfrm>
          <a:prstGeom prst="rect">
            <a:avLst/>
          </a:prstGeom>
        </p:spPr>
      </p:pic>
      <p:pic>
        <p:nvPicPr>
          <p:cNvPr id="10" name="Picture 9" descr="Airbnb_Logo_Bél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34" y="1750344"/>
            <a:ext cx="1606072" cy="501347"/>
          </a:xfrm>
          <a:prstGeom prst="rect">
            <a:avLst/>
          </a:prstGeom>
        </p:spPr>
      </p:pic>
      <p:pic>
        <p:nvPicPr>
          <p:cNvPr id="11" name="Picture 10" descr="Uber_logotyp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2" y="1852151"/>
            <a:ext cx="1626125" cy="228600"/>
          </a:xfrm>
          <a:prstGeom prst="rect">
            <a:avLst/>
          </a:prstGeom>
        </p:spPr>
      </p:pic>
      <p:pic>
        <p:nvPicPr>
          <p:cNvPr id="12" name="Picture 11" descr="Ashoka_logo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651" y="3116409"/>
            <a:ext cx="1490472" cy="1312609"/>
          </a:xfrm>
          <a:prstGeom prst="rect">
            <a:avLst/>
          </a:prstGeom>
        </p:spPr>
      </p:pic>
      <p:pic>
        <p:nvPicPr>
          <p:cNvPr id="13" name="Picture 12" descr="MIT_MediaLab_logo.jpg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4" b="12769"/>
          <a:stretch/>
        </p:blipFill>
        <p:spPr>
          <a:xfrm>
            <a:off x="5003949" y="3027508"/>
            <a:ext cx="1543749" cy="1595292"/>
          </a:xfrm>
          <a:prstGeom prst="rect">
            <a:avLst/>
          </a:prstGeom>
        </p:spPr>
      </p:pic>
      <p:pic>
        <p:nvPicPr>
          <p:cNvPr id="14" name="Picture 13" descr="SFI_Logo_Vertical_308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43" y="3054331"/>
            <a:ext cx="995975" cy="1371600"/>
          </a:xfrm>
          <a:prstGeom prst="rect">
            <a:avLst/>
          </a:prstGeom>
        </p:spPr>
      </p:pic>
      <p:pic>
        <p:nvPicPr>
          <p:cNvPr id="15" name="Picture 14" descr="sd-re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275" y="3064491"/>
            <a:ext cx="914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0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/>
          <p:cNvSpPr>
            <a:spLocks noGrp="1"/>
          </p:cNvSpPr>
          <p:nvPr>
            <p:ph idx="27"/>
          </p:nvPr>
        </p:nvSpPr>
        <p:spPr>
          <a:xfrm>
            <a:off x="336550" y="1767839"/>
            <a:ext cx="1490472" cy="1940561"/>
          </a:xfrm>
        </p:spPr>
        <p:txBody>
          <a:bodyPr>
            <a:normAutofit/>
          </a:bodyPr>
          <a:lstStyle/>
          <a:p>
            <a:r>
              <a:rPr lang="en-US" sz="1200" dirty="0"/>
              <a:t>In this first portion of the process, you share basic information about yourself and your academic history. The online form is clear, simple and free to submit.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2"/>
                </a:solidFill>
              </a:rPr>
              <a:t>Application Form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Parts of the Admissions </a:t>
            </a:r>
            <a:r>
              <a:rPr lang="en-US" dirty="0"/>
              <a:t>P</a:t>
            </a:r>
            <a:r>
              <a:rPr lang="en-US" dirty="0" smtClean="0"/>
              <a:t>rocess</a:t>
            </a:r>
            <a:endParaRPr lang="en-US" dirty="0"/>
          </a:p>
        </p:txBody>
      </p:sp>
      <p:sp>
        <p:nvSpPr>
          <p:cNvPr id="22" name="Content Placeholder 21"/>
          <p:cNvSpPr>
            <a:spLocks noGrp="1"/>
          </p:cNvSpPr>
          <p:nvPr>
            <p:ph idx="29"/>
          </p:nvPr>
        </p:nvSpPr>
        <p:spPr>
          <a:xfrm>
            <a:off x="2065783" y="1767839"/>
            <a:ext cx="1490472" cy="1940561"/>
          </a:xfrm>
        </p:spPr>
        <p:txBody>
          <a:bodyPr>
            <a:normAutofit/>
          </a:bodyPr>
          <a:lstStyle/>
          <a:p>
            <a:r>
              <a:rPr lang="en-US" sz="1200" dirty="0"/>
              <a:t>The assessments consist of proprietary online tests devised to gauge your ability to process information in various ways.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2"/>
                </a:solidFill>
              </a:rPr>
              <a:t>Assessments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4" name="Content Placeholder 23"/>
          <p:cNvSpPr>
            <a:spLocks noGrp="1"/>
          </p:cNvSpPr>
          <p:nvPr>
            <p:ph idx="31"/>
          </p:nvPr>
        </p:nvSpPr>
        <p:spPr>
          <a:xfrm>
            <a:off x="3795016" y="1767839"/>
            <a:ext cx="1490472" cy="1940561"/>
          </a:xfrm>
        </p:spPr>
        <p:txBody>
          <a:bodyPr>
            <a:normAutofit/>
          </a:bodyPr>
          <a:lstStyle/>
          <a:p>
            <a:r>
              <a:rPr lang="en-US" sz="1200" dirty="0"/>
              <a:t>During this part, you will be asked to share details about the achievements you are most proud of, together with documentation and supporting evidence.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2"/>
                </a:solidFill>
              </a:rPr>
              <a:t>Accomplishments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6" name="Content Placeholder 25"/>
          <p:cNvSpPr>
            <a:spLocks noGrp="1"/>
          </p:cNvSpPr>
          <p:nvPr>
            <p:ph idx="33"/>
          </p:nvPr>
        </p:nvSpPr>
        <p:spPr>
          <a:xfrm>
            <a:off x="5546857" y="1767839"/>
            <a:ext cx="1490472" cy="1940561"/>
          </a:xfrm>
        </p:spPr>
        <p:txBody>
          <a:bodyPr>
            <a:normAutofit/>
          </a:bodyPr>
          <a:lstStyle/>
          <a:p>
            <a:r>
              <a:rPr lang="en-US" sz="1200" dirty="0"/>
              <a:t>In this portion, you will submit your academic transcript(s) and a counselor report from the school you currently attend.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2"/>
                </a:solidFill>
              </a:rPr>
              <a:t>Transcripts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8" name="Content Placeholder 27"/>
          <p:cNvSpPr>
            <a:spLocks noGrp="1"/>
          </p:cNvSpPr>
          <p:nvPr>
            <p:ph idx="35"/>
          </p:nvPr>
        </p:nvSpPr>
        <p:spPr>
          <a:xfrm>
            <a:off x="7280912" y="1767839"/>
            <a:ext cx="1490472" cy="1940561"/>
          </a:xfrm>
        </p:spPr>
        <p:txBody>
          <a:bodyPr>
            <a:normAutofit/>
          </a:bodyPr>
          <a:lstStyle/>
          <a:p>
            <a:r>
              <a:rPr lang="en-US" sz="1200" dirty="0"/>
              <a:t>This portion of the application process is a video evaluation, during which you answer a series of questions about yourself, followed by a brief writing exercise, all while on camera.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accent2"/>
                </a:solidFill>
              </a:rPr>
              <a:t>Video Evaluation</a:t>
            </a:r>
            <a:endParaRPr lang="en-US" sz="1200" dirty="0">
              <a:solidFill>
                <a:schemeClr val="accent2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36551" y="3933774"/>
            <a:ext cx="1536192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65784" y="3933774"/>
            <a:ext cx="1536192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795017" y="3933774"/>
            <a:ext cx="1536192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546858" y="3933774"/>
            <a:ext cx="1536192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270753" y="3933774"/>
            <a:ext cx="1536192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1" y="3994734"/>
            <a:ext cx="347472" cy="3474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783" y="3994734"/>
            <a:ext cx="347472" cy="3474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016" y="3994734"/>
            <a:ext cx="347472" cy="34747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857" y="3994734"/>
            <a:ext cx="347472" cy="3474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53" y="3994734"/>
            <a:ext cx="347472" cy="347472"/>
          </a:xfrm>
          <a:prstGeom prst="rect">
            <a:avLst/>
          </a:prstGeom>
        </p:spPr>
      </p:pic>
      <p:sp>
        <p:nvSpPr>
          <p:cNvPr id="42" name="Text Placeholder 20"/>
          <p:cNvSpPr txBox="1">
            <a:spLocks/>
          </p:cNvSpPr>
          <p:nvPr/>
        </p:nvSpPr>
        <p:spPr>
          <a:xfrm>
            <a:off x="336550" y="4460539"/>
            <a:ext cx="1490472" cy="355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200" b="1" i="0" kern="1200">
                <a:solidFill>
                  <a:srgbClr val="3C3732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Aft>
                <a:spcPts val="200"/>
              </a:spcAft>
            </a:pPr>
            <a:r>
              <a:rPr lang="en-US" sz="900" dirty="0" smtClean="0">
                <a:solidFill>
                  <a:schemeClr val="tx2"/>
                </a:solidFill>
              </a:rPr>
              <a:t>~30 minutes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43" name="Text Placeholder 22"/>
          <p:cNvSpPr txBox="1">
            <a:spLocks/>
          </p:cNvSpPr>
          <p:nvPr/>
        </p:nvSpPr>
        <p:spPr>
          <a:xfrm>
            <a:off x="2065783" y="4460539"/>
            <a:ext cx="1490472" cy="355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200" b="1" i="0" kern="1200">
                <a:solidFill>
                  <a:srgbClr val="3C3732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Aft>
                <a:spcPts val="200"/>
              </a:spcAft>
            </a:pPr>
            <a:r>
              <a:rPr lang="en-US" sz="900" dirty="0" smtClean="0">
                <a:solidFill>
                  <a:schemeClr val="tx2"/>
                </a:solidFill>
              </a:rPr>
              <a:t>~45 minutes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44" name="Text Placeholder 24"/>
          <p:cNvSpPr txBox="1">
            <a:spLocks/>
          </p:cNvSpPr>
          <p:nvPr/>
        </p:nvSpPr>
        <p:spPr>
          <a:xfrm>
            <a:off x="3795016" y="4460539"/>
            <a:ext cx="1490472" cy="355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200" b="1" i="0" kern="1200">
                <a:solidFill>
                  <a:srgbClr val="3C3732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Aft>
                <a:spcPts val="200"/>
              </a:spcAft>
            </a:pPr>
            <a:r>
              <a:rPr lang="en-US" sz="900" dirty="0" smtClean="0">
                <a:solidFill>
                  <a:schemeClr val="tx2"/>
                </a:solidFill>
              </a:rPr>
              <a:t>~60 minutes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45" name="Text Placeholder 26"/>
          <p:cNvSpPr txBox="1">
            <a:spLocks/>
          </p:cNvSpPr>
          <p:nvPr/>
        </p:nvSpPr>
        <p:spPr>
          <a:xfrm>
            <a:off x="5546857" y="4460539"/>
            <a:ext cx="1490472" cy="355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200" b="1" i="0" kern="1200">
                <a:solidFill>
                  <a:srgbClr val="3C3732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Aft>
                <a:spcPts val="200"/>
              </a:spcAft>
            </a:pPr>
            <a:r>
              <a:rPr lang="en-US" sz="900" dirty="0" smtClean="0">
                <a:solidFill>
                  <a:schemeClr val="tx2"/>
                </a:solidFill>
              </a:rPr>
              <a:t>~15 minutes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46" name="Text Placeholder 28"/>
          <p:cNvSpPr txBox="1">
            <a:spLocks/>
          </p:cNvSpPr>
          <p:nvPr/>
        </p:nvSpPr>
        <p:spPr>
          <a:xfrm>
            <a:off x="7280912" y="4460539"/>
            <a:ext cx="1490472" cy="3553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200" b="1" i="0" kern="1200">
                <a:solidFill>
                  <a:srgbClr val="3C3732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00"/>
              </a:lnSpc>
              <a:spcAft>
                <a:spcPts val="200"/>
              </a:spcAft>
            </a:pPr>
            <a:r>
              <a:rPr lang="en-US" sz="900" dirty="0" smtClean="0">
                <a:solidFill>
                  <a:schemeClr val="tx2"/>
                </a:solidFill>
              </a:rPr>
              <a:t>~45 minutes</a:t>
            </a:r>
            <a:endParaRPr lang="en-US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7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 build="p"/>
      <p:bldP spid="2" grpId="0"/>
      <p:bldP spid="22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42" grpId="0"/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336550" y="2946399"/>
            <a:ext cx="4174490" cy="17268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Alex Aberg Cobo, JD, MBA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Managing Director, Latin America</a:t>
            </a:r>
          </a:p>
          <a:p>
            <a:pPr>
              <a:lnSpc>
                <a:spcPct val="80000"/>
              </a:lnSpc>
            </a:pPr>
            <a:r>
              <a:rPr lang="en-US" sz="2000" b="0" dirty="0" err="1" smtClean="0"/>
              <a:t>alex@minervaproject.com</a:t>
            </a:r>
            <a:endParaRPr lang="en-US" sz="20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6552" y="1574800"/>
            <a:ext cx="5718807" cy="1519417"/>
          </a:xfrm>
        </p:spPr>
        <p:txBody>
          <a:bodyPr/>
          <a:lstStyle/>
          <a:p>
            <a:r>
              <a:rPr lang="en-US" sz="4400" dirty="0" smtClean="0"/>
              <a:t>Apply Now</a:t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http://</a:t>
            </a:r>
            <a:r>
              <a:rPr lang="en-US" sz="4400" dirty="0" err="1"/>
              <a:t>bit.ly</a:t>
            </a:r>
            <a:r>
              <a:rPr lang="en-US" sz="4400" dirty="0"/>
              <a:t>/1mkzGAh</a:t>
            </a:r>
          </a:p>
        </p:txBody>
      </p:sp>
    </p:spTree>
    <p:extLst>
      <p:ext uri="{BB962C8B-B14F-4D97-AF65-F5344CB8AC3E}">
        <p14:creationId xmlns:p14="http://schemas.microsoft.com/office/powerpoint/2010/main" val="96307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Minerva Goals</a:t>
            </a:r>
            <a:endParaRPr lang="en-US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36552" y="2125616"/>
            <a:ext cx="6887208" cy="830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rgbClr val="6E645A"/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dirty="0" smtClean="0">
                <a:solidFill>
                  <a:srgbClr val="F05A29"/>
                </a:solidFill>
                <a:latin typeface="Helvetica Neue Light"/>
                <a:cs typeface="Helvetica Neue Light"/>
              </a:rPr>
              <a:t>Rethink higher education to better prepare students as leaders and innovators for an uncertain global future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dirty="0" smtClean="0">
              <a:solidFill>
                <a:srgbClr val="F05A29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9661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276220"/>
            <a:ext cx="7324089" cy="709300"/>
          </a:xfrm>
        </p:spPr>
        <p:txBody>
          <a:bodyPr/>
          <a:lstStyle/>
          <a:p>
            <a:r>
              <a:rPr lang="en-US" sz="2400" dirty="0" smtClean="0"/>
              <a:t>International students are an underrepresented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minority at the top universities in the world</a:t>
            </a:r>
            <a:endParaRPr lang="en-US" sz="24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3673452"/>
              </p:ext>
            </p:extLst>
          </p:nvPr>
        </p:nvGraphicFramePr>
        <p:xfrm>
          <a:off x="336551" y="790722"/>
          <a:ext cx="8432800" cy="395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312" y="4605892"/>
            <a:ext cx="6294437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Source: Academic Ranking of World Universities at http</a:t>
            </a:r>
            <a:r>
              <a:rPr lang="en-US" sz="800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://</a:t>
            </a:r>
            <a:r>
              <a:rPr lang="en-US" sz="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www.shanghairanking.com</a:t>
            </a:r>
            <a:endParaRPr lang="en" sz="800" dirty="0">
              <a:solidFill>
                <a:schemeClr val="tx2">
                  <a:lumMod val="60000"/>
                  <a:lumOff val="40000"/>
                </a:schemeClr>
              </a:solidFill>
              <a:latin typeface="Helvetica Neue"/>
              <a:cs typeface="Helvetica Neue"/>
            </a:endParaRPr>
          </a:p>
          <a:p>
            <a:endParaRPr lang="en-US" sz="800" dirty="0">
              <a:solidFill>
                <a:schemeClr val="tx2">
                  <a:lumMod val="60000"/>
                  <a:lumOff val="40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685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International Student Body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4" y="1382713"/>
            <a:ext cx="2618034" cy="1593850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4" y="3140393"/>
            <a:ext cx="2618034" cy="1593849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84" y="1382713"/>
            <a:ext cx="2618034" cy="1593849"/>
          </a:xfr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84" y="3140393"/>
            <a:ext cx="2618033" cy="1593849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04" y="1382713"/>
            <a:ext cx="2618034" cy="1593849"/>
          </a:xfrm>
        </p:spPr>
      </p:pic>
      <p:pic>
        <p:nvPicPr>
          <p:cNvPr id="13" name="Content Placeholder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04" y="3140393"/>
            <a:ext cx="2618033" cy="159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36551" y="1926190"/>
            <a:ext cx="4918662" cy="2250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 cap="none">
                <a:solidFill>
                  <a:schemeClr val="bg1">
                    <a:lumMod val="95000"/>
                  </a:schemeClr>
                </a:solidFill>
                <a:latin typeface="Helvetica Neue"/>
                <a:ea typeface="+mj-ea"/>
                <a:cs typeface="Helvetica Neue"/>
              </a:defRPr>
            </a:lvl1pPr>
          </a:lstStyle>
          <a:p>
            <a:pPr>
              <a:lnSpc>
                <a:spcPts val="24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8000" spc="-300" dirty="0" smtClean="0">
                <a:solidFill>
                  <a:schemeClr val="bg1"/>
                </a:solidFill>
              </a:rPr>
              <a:t>7 </a:t>
            </a:r>
            <a:r>
              <a:rPr lang="en-US" sz="8000" dirty="0" smtClean="0">
                <a:solidFill>
                  <a:schemeClr val="bg1"/>
                </a:solidFill>
              </a:rPr>
              <a:t>cities</a:t>
            </a:r>
            <a:endParaRPr lang="en-US" sz="8000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dirty="0" smtClean="0">
                <a:solidFill>
                  <a:schemeClr val="bg1"/>
                </a:solidFill>
              </a:rPr>
              <a:t>during four years </a:t>
            </a:r>
            <a:r>
              <a:rPr lang="en-US" sz="21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of intensive study.</a:t>
            </a:r>
            <a:endParaRPr lang="en-US" sz="2100" dirty="0">
              <a:solidFill>
                <a:srgbClr val="C7C1BB"/>
              </a:solidFill>
            </a:endParaRPr>
          </a:p>
        </p:txBody>
      </p:sp>
      <p:sp>
        <p:nvSpPr>
          <p:cNvPr id="11" name="Text Placeholder 15"/>
          <p:cNvSpPr txBox="1">
            <a:spLocks/>
          </p:cNvSpPr>
          <p:nvPr/>
        </p:nvSpPr>
        <p:spPr>
          <a:xfrm>
            <a:off x="6806502" y="1374949"/>
            <a:ext cx="1948112" cy="28014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1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230188" indent="-230188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2pPr>
            <a:lvl3pPr marL="461963" indent="-231775" algn="l" defTabSz="4572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3pPr>
            <a:lvl4pPr marL="577850" indent="-1158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4pPr>
            <a:lvl5pPr marL="681038" indent="-103188" algn="l" defTabSz="457200" rtl="0" eaLnBrk="1" latinLnBrk="0" hangingPunct="1">
              <a:lnSpc>
                <a:spcPts val="14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50" b="0" i="0" kern="1200">
                <a:solidFill>
                  <a:srgbClr val="6E645A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FFFF"/>
                </a:solidFill>
              </a:rPr>
              <a:t>San Francisco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Berlin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Buenos Aires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Seoul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Bangalore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Istanbul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London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806502" y="1332814"/>
            <a:ext cx="2002536" cy="0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1313" y="4605892"/>
            <a:ext cx="4338563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Helvetica Neue Light"/>
                <a:cs typeface="Helvetica Neue Light"/>
              </a:rPr>
              <a:t>Image: Data visualization showing global flight patterns by Michael </a:t>
            </a:r>
            <a:r>
              <a:rPr lang="en-US" sz="800" dirty="0" err="1">
                <a:solidFill>
                  <a:schemeClr val="tx2"/>
                </a:solidFill>
                <a:latin typeface="Helvetica Neue Light"/>
                <a:cs typeface="Helvetica Neue Light"/>
              </a:rPr>
              <a:t>Markieta</a:t>
            </a:r>
            <a:endParaRPr lang="en-US" sz="800" dirty="0">
              <a:solidFill>
                <a:schemeClr val="tx2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59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rmont-Autumn1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35440" cy="577987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36550" y="487680"/>
            <a:ext cx="2660650" cy="61976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NO CAMPUS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018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Cultural </a:t>
            </a:r>
            <a:r>
              <a:rPr lang="en-US" dirty="0" smtClean="0">
                <a:solidFill>
                  <a:srgbClr val="E94320"/>
                </a:solidFill>
              </a:rPr>
              <a:t>Engagement</a:t>
            </a:r>
            <a:endParaRPr lang="en-US" dirty="0">
              <a:solidFill>
                <a:srgbClr val="E9432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Extracurricular Activities</a:t>
            </a:r>
          </a:p>
          <a:p>
            <a:pPr>
              <a:lnSpc>
                <a:spcPct val="80000"/>
              </a:lnSpc>
            </a:pPr>
            <a:r>
              <a:rPr lang="en-US" sz="1800" b="0" dirty="0" smtClean="0">
                <a:solidFill>
                  <a:srgbClr val="E94320"/>
                </a:solidFill>
              </a:rPr>
              <a:t>Example</a:t>
            </a:r>
          </a:p>
          <a:p>
            <a:pPr>
              <a:lnSpc>
                <a:spcPct val="80000"/>
              </a:lnSpc>
            </a:pPr>
            <a:endParaRPr lang="en-US" sz="2000" b="0" dirty="0" smtClean="0"/>
          </a:p>
          <a:p>
            <a:pPr>
              <a:lnSpc>
                <a:spcPct val="80000"/>
              </a:lnSpc>
            </a:pPr>
            <a:r>
              <a:rPr lang="en-US" sz="2000" b="0" dirty="0" smtClean="0"/>
              <a:t>Help </a:t>
            </a:r>
            <a:r>
              <a:rPr lang="en-US" sz="2000" b="0" dirty="0"/>
              <a:t>serve meals at </a:t>
            </a:r>
            <a:r>
              <a:rPr lang="en-US" sz="2000" b="0" dirty="0" smtClean="0"/>
              <a:t>a </a:t>
            </a:r>
            <a:br>
              <a:rPr lang="en-US" sz="2000" b="0" dirty="0" smtClean="0"/>
            </a:br>
            <a:r>
              <a:rPr lang="en-US" sz="2000" b="0" dirty="0" smtClean="0"/>
              <a:t>local homeless </a:t>
            </a:r>
            <a:r>
              <a:rPr lang="en-US" sz="2000" b="0" dirty="0"/>
              <a:t>shelter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Co-curricular Activities</a:t>
            </a:r>
          </a:p>
          <a:p>
            <a:pPr>
              <a:lnSpc>
                <a:spcPct val="80000"/>
              </a:lnSpc>
            </a:pPr>
            <a:r>
              <a:rPr lang="en-US" sz="1800" b="0" dirty="0" smtClean="0">
                <a:solidFill>
                  <a:srgbClr val="E94320"/>
                </a:solidFill>
              </a:rPr>
              <a:t>Example</a:t>
            </a:r>
          </a:p>
          <a:p>
            <a:pPr>
              <a:lnSpc>
                <a:spcPct val="80000"/>
              </a:lnSpc>
            </a:pPr>
            <a:endParaRPr lang="en-US" sz="2000" b="0" dirty="0" smtClean="0"/>
          </a:p>
          <a:p>
            <a:pPr>
              <a:lnSpc>
                <a:spcPct val="80000"/>
              </a:lnSpc>
            </a:pPr>
            <a:r>
              <a:rPr lang="en-US" sz="2000" b="0" dirty="0" smtClean="0"/>
              <a:t>Meet </a:t>
            </a:r>
            <a:r>
              <a:rPr lang="en-US" sz="2000" b="0" dirty="0"/>
              <a:t>with Cecil </a:t>
            </a:r>
            <a:r>
              <a:rPr lang="en-US" sz="2000" b="0" dirty="0" smtClean="0"/>
              <a:t>Williams to </a:t>
            </a:r>
            <a:r>
              <a:rPr lang="en-US" sz="2000" b="0" dirty="0"/>
              <a:t>learn </a:t>
            </a:r>
            <a:r>
              <a:rPr lang="en-US" sz="2000" b="0" dirty="0" smtClean="0"/>
              <a:t>about </a:t>
            </a:r>
            <a:r>
              <a:rPr lang="en-US" sz="2000" b="0" dirty="0"/>
              <a:t>the history of </a:t>
            </a:r>
            <a:r>
              <a:rPr lang="en-US" sz="2000" b="0" dirty="0" smtClean="0"/>
              <a:t>homelessness in SF</a:t>
            </a:r>
            <a:endParaRPr lang="en-US" sz="2000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000" dirty="0" smtClean="0"/>
              <a:t>Location-based Assignments</a:t>
            </a:r>
          </a:p>
          <a:p>
            <a:pPr>
              <a:lnSpc>
                <a:spcPct val="80000"/>
              </a:lnSpc>
            </a:pPr>
            <a:r>
              <a:rPr lang="en-US" sz="1800" b="0" dirty="0" smtClean="0">
                <a:solidFill>
                  <a:srgbClr val="E94320"/>
                </a:solidFill>
              </a:rPr>
              <a:t>Example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b="0" dirty="0" smtClean="0"/>
              <a:t>Meet </a:t>
            </a:r>
            <a:r>
              <a:rPr lang="en-US" sz="2000" b="0" dirty="0"/>
              <a:t>with </a:t>
            </a:r>
            <a:r>
              <a:rPr lang="en-US" sz="2000" b="0" dirty="0" smtClean="0"/>
              <a:t>the SF Homelessness </a:t>
            </a:r>
            <a:r>
              <a:rPr lang="en-US" sz="2000" b="0" dirty="0"/>
              <a:t>C</a:t>
            </a:r>
            <a:r>
              <a:rPr lang="en-US" sz="2000" b="0" dirty="0" smtClean="0"/>
              <a:t>ommittee</a:t>
            </a:r>
            <a:r>
              <a:rPr lang="en-US" sz="2000" b="0" dirty="0"/>
              <a:t>;</a:t>
            </a:r>
            <a:r>
              <a:rPr lang="en-US" sz="2000" b="0" dirty="0" smtClean="0"/>
              <a:t> work </a:t>
            </a:r>
            <a:r>
              <a:rPr lang="en-US" sz="2000" b="0" dirty="0"/>
              <a:t>on solutions taking into account facts about complex systems (e.g., emergent properties</a:t>
            </a:r>
            <a:r>
              <a:rPr lang="en-US" sz="2000" b="0" dirty="0" smtClean="0"/>
              <a:t>)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199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518160"/>
            <a:ext cx="6172201" cy="664878"/>
          </a:xfrm>
        </p:spPr>
        <p:txBody>
          <a:bodyPr/>
          <a:lstStyle/>
          <a:p>
            <a:r>
              <a:rPr lang="en-US" sz="2800" dirty="0" smtClean="0"/>
              <a:t>2015 Admissions Data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551" y="1696719"/>
            <a:ext cx="2633411" cy="3058161"/>
          </a:xfrm>
        </p:spPr>
        <p:txBody>
          <a:bodyPr/>
          <a:lstStyle/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spc="-500" dirty="0" smtClean="0">
                <a:solidFill>
                  <a:schemeClr val="accent2"/>
                </a:solidFill>
              </a:rPr>
              <a:t>11</a:t>
            </a:r>
            <a:r>
              <a:rPr lang="en-US" sz="5600" spc="-150" dirty="0" smtClean="0">
                <a:solidFill>
                  <a:schemeClr val="accent2"/>
                </a:solidFill>
              </a:rPr>
              <a:t>,</a:t>
            </a:r>
            <a:r>
              <a:rPr lang="en-US" sz="5600" spc="-50" dirty="0" smtClean="0">
                <a:solidFill>
                  <a:schemeClr val="accent2"/>
                </a:solidFill>
              </a:rPr>
              <a:t>000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Worldwide Applicants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 smtClean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spc="-300" dirty="0" smtClean="0">
                <a:solidFill>
                  <a:srgbClr val="BEB478"/>
                </a:solidFill>
              </a:rPr>
              <a:t>1</a:t>
            </a:r>
            <a:r>
              <a:rPr lang="en-US" sz="5600" dirty="0" smtClean="0">
                <a:solidFill>
                  <a:srgbClr val="BEB478"/>
                </a:solidFill>
              </a:rPr>
              <a:t>6</a:t>
            </a:r>
            <a:r>
              <a:rPr lang="en-US" sz="5600" spc="-150" dirty="0" smtClean="0">
                <a:solidFill>
                  <a:srgbClr val="BEB478"/>
                </a:solidFill>
              </a:rPr>
              <a:t>0</a:t>
            </a:r>
            <a:r>
              <a:rPr lang="en-US" spc="-150" dirty="0" smtClean="0"/>
              <a:t/>
            </a:r>
            <a:br>
              <a:rPr lang="en-US" spc="-150" dirty="0" smtClean="0"/>
            </a:br>
            <a:r>
              <a:rPr lang="en-US" dirty="0" smtClean="0"/>
              <a:t>Different Countries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1193" y="1696719"/>
            <a:ext cx="2633411" cy="30581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1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9063" indent="-119063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228600" indent="-109538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347663" indent="-119063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dirty="0" smtClean="0">
                <a:solidFill>
                  <a:schemeClr val="accent2"/>
                </a:solidFill>
              </a:rPr>
              <a:t>220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Admitted Students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 smtClean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 smtClean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spc="-300" dirty="0" smtClean="0">
                <a:solidFill>
                  <a:srgbClr val="BEB478"/>
                </a:solidFill>
              </a:rPr>
              <a:t>2%</a:t>
            </a:r>
            <a:r>
              <a:rPr lang="en-US" spc="-150" dirty="0" smtClean="0"/>
              <a:t/>
            </a:r>
            <a:br>
              <a:rPr lang="en-US" spc="-150" dirty="0" smtClean="0"/>
            </a:br>
            <a:r>
              <a:rPr lang="en-US" dirty="0" smtClean="0"/>
              <a:t>Admissions Rate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86196" y="1696719"/>
            <a:ext cx="2633411" cy="30581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1" i="0" kern="1200">
                <a:solidFill>
                  <a:schemeClr val="tx1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None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9063" indent="-119063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228600" indent="-109538" algn="l" defTabSz="457200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347663" indent="-119063" algn="l" defTabSz="457200" rtl="0" eaLnBrk="1" latinLnBrk="0" hangingPunct="1">
              <a:lnSpc>
                <a:spcPts val="1200"/>
              </a:lnSpc>
              <a:spcBef>
                <a:spcPts val="0"/>
              </a:spcBef>
              <a:spcAft>
                <a:spcPts val="400"/>
              </a:spcAft>
              <a:buFont typeface="Lucida Grande"/>
              <a:buChar char="·"/>
              <a:defRPr sz="1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spc="-300" dirty="0" smtClean="0">
                <a:solidFill>
                  <a:schemeClr val="accent2"/>
                </a:solidFill>
              </a:rPr>
              <a:t>111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Matriculated Students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 smtClean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sz="5600" dirty="0" smtClean="0">
              <a:solidFill>
                <a:srgbClr val="BEB478"/>
              </a:solidFill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sz="5600" dirty="0" smtClean="0">
                <a:solidFill>
                  <a:srgbClr val="BEB478"/>
                </a:solidFill>
              </a:rPr>
              <a:t>30</a:t>
            </a:r>
            <a:r>
              <a:rPr lang="en-US" spc="-150" dirty="0" smtClean="0"/>
              <a:t/>
            </a:r>
            <a:br>
              <a:rPr lang="en-US" spc="-150" dirty="0" smtClean="0"/>
            </a:br>
            <a:r>
              <a:rPr lang="en-US" dirty="0" smtClean="0"/>
              <a:t>Different Countries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36551" y="2572334"/>
            <a:ext cx="2741929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01193" y="2572334"/>
            <a:ext cx="2741929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086196" y="2572334"/>
            <a:ext cx="2741929" cy="0"/>
          </a:xfrm>
          <a:prstGeom prst="line">
            <a:avLst/>
          </a:prstGeom>
          <a:ln w="6350" cmpd="sng">
            <a:solidFill>
              <a:srgbClr val="6E645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66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551" y="306700"/>
            <a:ext cx="6172201" cy="457807"/>
          </a:xfrm>
        </p:spPr>
        <p:txBody>
          <a:bodyPr/>
          <a:lstStyle/>
          <a:p>
            <a:r>
              <a:rPr lang="en-US" sz="1800" dirty="0"/>
              <a:t>Teaching </a:t>
            </a:r>
            <a:r>
              <a:rPr lang="en-US" sz="1800" dirty="0" smtClean="0"/>
              <a:t>Practical Knowledge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2072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inervaSchools082814">
  <a:themeElements>
    <a:clrScheme name="Custom 10">
      <a:dk1>
        <a:srgbClr val="3C3732"/>
      </a:dk1>
      <a:lt1>
        <a:srgbClr val="FFFFFF"/>
      </a:lt1>
      <a:dk2>
        <a:srgbClr val="6E645A"/>
      </a:dk2>
      <a:lt2>
        <a:srgbClr val="C8BEB4"/>
      </a:lt2>
      <a:accent1>
        <a:srgbClr val="F05A29"/>
      </a:accent1>
      <a:accent2>
        <a:srgbClr val="BEB478"/>
      </a:accent2>
      <a:accent3>
        <a:srgbClr val="AF873C"/>
      </a:accent3>
      <a:accent4>
        <a:srgbClr val="828A37"/>
      </a:accent4>
      <a:accent5>
        <a:srgbClr val="964B37"/>
      </a:accent5>
      <a:accent6>
        <a:srgbClr val="55878C"/>
      </a:accent6>
      <a:hlink>
        <a:srgbClr val="F05A28"/>
      </a:hlink>
      <a:folHlink>
        <a:srgbClr val="875F4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MinervaSchools082814.thmx</Template>
  <TotalTime>71157</TotalTime>
  <Words>641</Words>
  <Application>Microsoft Macintosh PowerPoint</Application>
  <PresentationFormat>On-screen Show (16:9)</PresentationFormat>
  <Paragraphs>128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MinervaSchools082814</vt:lpstr>
      <vt:lpstr>  Active Learning and Practical   Knowledge  </vt:lpstr>
      <vt:lpstr>Minerva Goals</vt:lpstr>
      <vt:lpstr>International students are an underrepresented   minority at the top universities in the world</vt:lpstr>
      <vt:lpstr>International Student Body</vt:lpstr>
      <vt:lpstr>PowerPoint Presentation</vt:lpstr>
      <vt:lpstr>PowerPoint Presentation</vt:lpstr>
      <vt:lpstr>Cultural Engagement</vt:lpstr>
      <vt:lpstr>2015 Admissions Data</vt:lpstr>
      <vt:lpstr>Teaching Practical Knowledge</vt:lpstr>
      <vt:lpstr>Aspects of Four Core Competencies  Examples</vt:lpstr>
      <vt:lpstr>PowerPoint Presentation</vt:lpstr>
      <vt:lpstr>Fundamental knowledge and skills cannot easily be learned in lectures.</vt:lpstr>
      <vt:lpstr>No Classroom</vt:lpstr>
      <vt:lpstr>Active Learning and Interactive seminars</vt:lpstr>
      <vt:lpstr>Minerva’s Classroom</vt:lpstr>
      <vt:lpstr>PowerPoint Presentation</vt:lpstr>
      <vt:lpstr>First-year Student Internship Examples</vt:lpstr>
      <vt:lpstr>Five Parts of the Admissions Process</vt:lpstr>
      <vt:lpstr>Apply Now  http://bit.ly/1mkzGAh</vt:lpstr>
    </vt:vector>
  </TitlesOfParts>
  <Company>Minerva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Ayo Seligman</dc:creator>
  <cp:lastModifiedBy>Alejandro Aberg cobo</cp:lastModifiedBy>
  <cp:revision>834</cp:revision>
  <dcterms:created xsi:type="dcterms:W3CDTF">2015-05-21T18:48:29Z</dcterms:created>
  <dcterms:modified xsi:type="dcterms:W3CDTF">2016-03-02T01:55:55Z</dcterms:modified>
</cp:coreProperties>
</file>